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Roboto Slab"/>
      <p:regular r:id="rId20"/>
    </p:embeddedFont>
    <p:embeddedFont>
      <p:font typeface="Roboto Slab"/>
      <p:regular r:id="rId21"/>
    </p:embeddedFont>
    <p:embeddedFont>
      <p:font typeface="Roboto"/>
      <p:regular r:id="rId22"/>
    </p:embeddedFont>
    <p:embeddedFont>
      <p:font typeface="Roboto"/>
      <p:regular r:id="rId23"/>
    </p:embeddedFont>
    <p:embeddedFont>
      <p:font typeface="Roboto"/>
      <p:regular r:id="rId24"/>
    </p:embeddedFont>
    <p:embeddedFont>
      <p:font typeface="Roboto"/>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svg"/><Relationship Id="rId5" Type="http://schemas.openxmlformats.org/officeDocument/2006/relationships/image" Target="../media/image-10-5.png"/><Relationship Id="rId6" Type="http://schemas.openxmlformats.org/officeDocument/2006/relationships/image" Target="../media/image-10-6.svg"/><Relationship Id="rId7" Type="http://schemas.openxmlformats.org/officeDocument/2006/relationships/image" Target="../media/image-10-7.png"/><Relationship Id="rId8" Type="http://schemas.openxmlformats.org/officeDocument/2006/relationships/image" Target="../media/image-10-8.sv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image" Target="../media/image-11-5.svg"/><Relationship Id="rId6" Type="http://schemas.openxmlformats.org/officeDocument/2006/relationships/image" Target="../media/image-11-6.png"/><Relationship Id="rId7" Type="http://schemas.openxmlformats.org/officeDocument/2006/relationships/image" Target="../media/image-11-7.svg"/><Relationship Id="rId8" Type="http://schemas.openxmlformats.org/officeDocument/2006/relationships/image" Target="../media/image-11-8.png"/><Relationship Id="rId9" Type="http://schemas.openxmlformats.org/officeDocument/2006/relationships/image" Target="../media/image-11-9.svg"/><Relationship Id="rId10" Type="http://schemas.openxmlformats.org/officeDocument/2006/relationships/image" Target="../media/image-11-10.png"/><Relationship Id="rId11" Type="http://schemas.openxmlformats.org/officeDocument/2006/relationships/image" Target="../media/image-11-11.svg"/><Relationship Id="rId12" Type="http://schemas.openxmlformats.org/officeDocument/2006/relationships/slideLayout" Target="../slideLayouts/slideLayout12.xml"/><Relationship Id="rId1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svg"/><Relationship Id="rId4" Type="http://schemas.openxmlformats.org/officeDocument/2006/relationships/image" Target="../media/image-3-4.png"/><Relationship Id="rId5" Type="http://schemas.openxmlformats.org/officeDocument/2006/relationships/image" Target="../media/image-3-5.sv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4.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svg"/><Relationship Id="rId10" Type="http://schemas.openxmlformats.org/officeDocument/2006/relationships/image" Target="../media/image-5-10.png"/><Relationship Id="rId11" Type="http://schemas.openxmlformats.org/officeDocument/2006/relationships/slideLayout" Target="../slideLayouts/slideLayout6.xml"/><Relationship Id="rId1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9327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76B9FF"/>
                </a:solidFill>
                <a:latin typeface="Roboto Slab" pitchFamily="34" charset="0"/>
                <a:ea typeface="Roboto Slab" pitchFamily="34" charset="-122"/>
                <a:cs typeface="Roboto Slab" pitchFamily="34" charset="-120"/>
              </a:rPr>
              <a:t>Swiggy End-to-End Data Analytics &amp; Churn Prediction</a:t>
            </a:r>
            <a:endParaRPr lang="en-US" sz="3900" dirty="0"/>
          </a:p>
        </p:txBody>
      </p:sp>
      <p:sp>
        <p:nvSpPr>
          <p:cNvPr id="4" name="Text 1"/>
          <p:cNvSpPr/>
          <p:nvPr/>
        </p:nvSpPr>
        <p:spPr>
          <a:xfrm>
            <a:off x="6280190" y="3931087"/>
            <a:ext cx="7556421" cy="190523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This presentation documents an end-to-end analytics project built on a multi-table Swiggy-style food-delivery dataset. The pipeline spans SQL extraction, Power BI dashboards, Python exploratory analysis and feature engineering, machine learning churn modeling, and production deployment using Flask, Docker, and Render. Intended audience: product managers, data science leads, and analytics stakeholders at consumer tech or food-delivery companies.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24038"/>
          </a:xfrm>
          <a:prstGeom prst="rect">
            <a:avLst/>
          </a:prstGeom>
        </p:spPr>
      </p:pic>
      <p:sp>
        <p:nvSpPr>
          <p:cNvPr id="3" name="Text 0"/>
          <p:cNvSpPr/>
          <p:nvPr/>
        </p:nvSpPr>
        <p:spPr>
          <a:xfrm>
            <a:off x="1561624" y="2232779"/>
            <a:ext cx="7789188" cy="364688"/>
          </a:xfrm>
          <a:prstGeom prst="rect">
            <a:avLst/>
          </a:prstGeom>
          <a:noFill/>
          <a:ln/>
        </p:spPr>
        <p:txBody>
          <a:bodyPr wrap="none" lIns="0" tIns="0" rIns="0" bIns="0" rtlCol="0" anchor="t"/>
          <a:lstStyle/>
          <a:p>
            <a:pPr algn="l" indent="0" marL="0">
              <a:lnSpc>
                <a:spcPts val="2850"/>
              </a:lnSpc>
              <a:buNone/>
            </a:pPr>
            <a:r>
              <a:rPr lang="en-US" sz="2250" dirty="0">
                <a:solidFill>
                  <a:srgbClr val="76B9FF"/>
                </a:solidFill>
                <a:latin typeface="Roboto Slab" pitchFamily="34" charset="0"/>
                <a:ea typeface="Roboto Slab" pitchFamily="34" charset="-122"/>
                <a:cs typeface="Roboto Slab" pitchFamily="34" charset="-120"/>
              </a:rPr>
              <a:t>Demographics &amp; Feature Engineering — Age vs Spending</a:t>
            </a:r>
            <a:endParaRPr lang="en-US" sz="2250" dirty="0"/>
          </a:p>
        </p:txBody>
      </p:sp>
      <p:sp>
        <p:nvSpPr>
          <p:cNvPr id="4" name="Text 1"/>
          <p:cNvSpPr/>
          <p:nvPr/>
        </p:nvSpPr>
        <p:spPr>
          <a:xfrm>
            <a:off x="1561624" y="2758321"/>
            <a:ext cx="11507033" cy="405051"/>
          </a:xfrm>
          <a:prstGeom prst="rect">
            <a:avLst/>
          </a:prstGeom>
          <a:noFill/>
          <a:ln/>
        </p:spPr>
        <p:txBody>
          <a:bodyPr wrap="square" lIns="0" tIns="0" rIns="0" bIns="0" rtlCol="0" anchor="t"/>
          <a:lstStyle/>
          <a:p>
            <a:pPr algn="l" indent="0" marL="0">
              <a:lnSpc>
                <a:spcPts val="1550"/>
              </a:lnSpc>
              <a:buNone/>
            </a:pPr>
            <a:r>
              <a:rPr lang="en-US" sz="1100" dirty="0">
                <a:solidFill>
                  <a:srgbClr val="D6E5EF"/>
                </a:solidFill>
                <a:latin typeface="Roboto" pitchFamily="34" charset="0"/>
                <a:ea typeface="Roboto" pitchFamily="34" charset="-122"/>
                <a:cs typeface="Roboto" pitchFamily="34" charset="-120"/>
              </a:rPr>
              <a:t>Correlation between age and spending is approximately zero, indicating age is not a strong predictor of revenue in this dataset. Modeling implication: deprioritize age as a primary predictive feature; instead focus on behavioral signals (recency, frequency, monetary value, order patterns, ratings, and city-level context) for churn prediction and CLV estimation.</a:t>
            </a:r>
            <a:endParaRPr lang="en-US" sz="1100" dirty="0"/>
          </a:p>
        </p:txBody>
      </p:sp>
      <p:pic>
        <p:nvPicPr>
          <p:cNvPr id="5" name="Image 1" descr="preencoded.png">    </p:cNvPr>
          <p:cNvPicPr>
            <a:picLocks noChangeAspect="1"/>
          </p:cNvPicPr>
          <p:nvPr/>
        </p:nvPicPr>
        <p:blipFill>
          <a:blip r:embed="rId2"/>
          <a:stretch>
            <a:fillRect/>
          </a:stretch>
        </p:blipFill>
        <p:spPr>
          <a:xfrm>
            <a:off x="3935849" y="3283982"/>
            <a:ext cx="6758464" cy="4011216"/>
          </a:xfrm>
          <a:prstGeom prst="rect">
            <a:avLst/>
          </a:prstGeom>
        </p:spPr>
      </p:pic>
      <p:pic>
        <p:nvPicPr>
          <p:cNvPr id="6"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2457" y="4264390"/>
            <a:ext cx="575349" cy="575349"/>
          </a:xfrm>
          <a:prstGeom prst="rect">
            <a:avLst/>
          </a:prstGeom>
        </p:spPr>
      </p:pic>
      <p:sp>
        <p:nvSpPr>
          <p:cNvPr id="7" name="Text 2"/>
          <p:cNvSpPr/>
          <p:nvPr/>
        </p:nvSpPr>
        <p:spPr>
          <a:xfrm>
            <a:off x="8639857" y="6202956"/>
            <a:ext cx="1680019" cy="647267"/>
          </a:xfrm>
          <a:prstGeom prst="rect">
            <a:avLst/>
          </a:prstGeom>
          <a:noFill/>
          <a:ln/>
        </p:spPr>
        <p:txBody>
          <a:bodyPr wrap="square" lIns="0" tIns="0" rIns="0" bIns="0" rtlCol="0" anchor="t"/>
          <a:lstStyle/>
          <a:p>
            <a:pPr algn="ct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Targeted Retention</a:t>
            </a:r>
            <a:endParaRPr lang="en-US" sz="2000" dirty="0"/>
          </a:p>
        </p:txBody>
      </p:sp>
      <p:pic>
        <p:nvPicPr>
          <p:cNvPr id="8"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6140" y="4265468"/>
            <a:ext cx="575349" cy="575349"/>
          </a:xfrm>
          <a:prstGeom prst="rect">
            <a:avLst/>
          </a:prstGeom>
        </p:spPr>
      </p:pic>
      <p:sp>
        <p:nvSpPr>
          <p:cNvPr id="9" name="Text 3"/>
          <p:cNvSpPr/>
          <p:nvPr/>
        </p:nvSpPr>
        <p:spPr>
          <a:xfrm>
            <a:off x="6522572" y="6364773"/>
            <a:ext cx="1680019" cy="323634"/>
          </a:xfrm>
          <a:prstGeom prst="rect">
            <a:avLst/>
          </a:prstGeom>
          <a:noFill/>
          <a:ln/>
        </p:spPr>
        <p:txBody>
          <a:bodyPr wrap="none" lIns="0" tIns="0" rIns="0" bIns="0" rtlCol="0" anchor="t"/>
          <a:lstStyle/>
          <a:p>
            <a:pPr algn="ct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Churn Model</a:t>
            </a:r>
            <a:endParaRPr lang="en-US" sz="2000" dirty="0"/>
          </a:p>
        </p:txBody>
      </p:sp>
      <p:pic>
        <p:nvPicPr>
          <p:cNvPr id="10" name="Image 4"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28855" y="4265468"/>
            <a:ext cx="575349" cy="575349"/>
          </a:xfrm>
          <a:prstGeom prst="rect">
            <a:avLst/>
          </a:prstGeom>
        </p:spPr>
      </p:pic>
      <p:sp>
        <p:nvSpPr>
          <p:cNvPr id="11" name="Text 4"/>
          <p:cNvSpPr/>
          <p:nvPr/>
        </p:nvSpPr>
        <p:spPr>
          <a:xfrm>
            <a:off x="4370767" y="6202956"/>
            <a:ext cx="1680019" cy="647267"/>
          </a:xfrm>
          <a:prstGeom prst="rect">
            <a:avLst/>
          </a:prstGeom>
          <a:noFill/>
          <a:ln/>
        </p:spPr>
        <p:txBody>
          <a:bodyPr wrap="square" lIns="0" tIns="0" rIns="0" bIns="0" rtlCol="0" anchor="t"/>
          <a:lstStyle/>
          <a:p>
            <a:pPr algn="ctr" indent="0" marL="0">
              <a:lnSpc>
                <a:spcPts val="2500"/>
              </a:lnSpc>
              <a:buNone/>
            </a:pPr>
            <a:r>
              <a:rPr lang="en-US" sz="2000" dirty="0">
                <a:solidFill>
                  <a:srgbClr val="D6E5EF"/>
                </a:solidFill>
                <a:latin typeface="Roboto Slab" pitchFamily="34" charset="0"/>
                <a:ea typeface="Roboto Slab" pitchFamily="34" charset="-122"/>
                <a:cs typeface="Roboto Slab" pitchFamily="34" charset="-120"/>
              </a:rPr>
              <a:t>Behavioral Features</a:t>
            </a:r>
            <a:endParaRPr lang="en-US" sz="2000" dirty="0"/>
          </a:p>
        </p:txBody>
      </p:sp>
      <p:sp>
        <p:nvSpPr>
          <p:cNvPr id="12" name="Text 5"/>
          <p:cNvSpPr/>
          <p:nvPr/>
        </p:nvSpPr>
        <p:spPr>
          <a:xfrm>
            <a:off x="1561624" y="7415808"/>
            <a:ext cx="11507033" cy="405051"/>
          </a:xfrm>
          <a:prstGeom prst="rect">
            <a:avLst/>
          </a:prstGeom>
          <a:noFill/>
          <a:ln/>
        </p:spPr>
        <p:txBody>
          <a:bodyPr wrap="square" lIns="0" tIns="0" rIns="0" bIns="0" rtlCol="0" anchor="t"/>
          <a:lstStyle/>
          <a:p>
            <a:pPr algn="l" indent="0" marL="0">
              <a:lnSpc>
                <a:spcPts val="1550"/>
              </a:lnSpc>
              <a:buNone/>
            </a:pPr>
            <a:r>
              <a:rPr lang="en-US" sz="1100" dirty="0">
                <a:solidFill>
                  <a:srgbClr val="D6E5EF"/>
                </a:solidFill>
                <a:latin typeface="Roboto" pitchFamily="34" charset="0"/>
                <a:ea typeface="Roboto" pitchFamily="34" charset="-122"/>
                <a:cs typeface="Roboto" pitchFamily="34" charset="-120"/>
              </a:rPr>
              <a:t>Next steps: finalize ML feature set emphasizing behavioral signals, iterate model thresholds with business KPIs (LTV uplift per retention action), and deploy a prediction API for in-product targeting and measurement.</a:t>
            </a:r>
            <a:endParaRPr lang="en-US" sz="1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661041"/>
          </a:xfrm>
          <a:prstGeom prst="rect">
            <a:avLst/>
          </a:prstGeom>
        </p:spPr>
      </p:pic>
      <p:sp>
        <p:nvSpPr>
          <p:cNvPr id="3" name="Text 0"/>
          <p:cNvSpPr/>
          <p:nvPr/>
        </p:nvSpPr>
        <p:spPr>
          <a:xfrm>
            <a:off x="2075497" y="2314099"/>
            <a:ext cx="3291483" cy="332184"/>
          </a:xfrm>
          <a:prstGeom prst="rect">
            <a:avLst/>
          </a:prstGeom>
          <a:noFill/>
          <a:ln/>
        </p:spPr>
        <p:txBody>
          <a:bodyPr wrap="none" lIns="0" tIns="0" rIns="0" bIns="0" rtlCol="0" anchor="t"/>
          <a:lstStyle/>
          <a:p>
            <a:pPr algn="l" indent="0" marL="0">
              <a:lnSpc>
                <a:spcPts val="2600"/>
              </a:lnSpc>
              <a:buNone/>
            </a:pPr>
            <a:r>
              <a:rPr lang="en-US" sz="2050" dirty="0">
                <a:solidFill>
                  <a:srgbClr val="76B9FF"/>
                </a:solidFill>
                <a:latin typeface="Roboto Slab" pitchFamily="34" charset="0"/>
                <a:ea typeface="Roboto Slab" pitchFamily="34" charset="-122"/>
                <a:cs typeface="Roboto Slab" pitchFamily="34" charset="-120"/>
              </a:rPr>
              <a:t>Power BI Dashboard Layer</a:t>
            </a:r>
            <a:endParaRPr lang="en-US" sz="2050" dirty="0"/>
          </a:p>
        </p:txBody>
      </p:sp>
      <p:sp>
        <p:nvSpPr>
          <p:cNvPr id="4" name="Text 1"/>
          <p:cNvSpPr/>
          <p:nvPr/>
        </p:nvSpPr>
        <p:spPr>
          <a:xfrm>
            <a:off x="2075497" y="2779633"/>
            <a:ext cx="10479286" cy="354806"/>
          </a:xfrm>
          <a:prstGeom prst="rect">
            <a:avLst/>
          </a:prstGeom>
          <a:noFill/>
          <a:ln/>
        </p:spPr>
        <p:txBody>
          <a:bodyPr wrap="square" lIns="0" tIns="0" rIns="0" bIns="0" rtlCol="0" anchor="t"/>
          <a:lstStyle/>
          <a:p>
            <a:pPr algn="l" indent="0" marL="0">
              <a:lnSpc>
                <a:spcPts val="1350"/>
              </a:lnSpc>
              <a:buNone/>
            </a:pPr>
            <a:r>
              <a:rPr lang="en-US" sz="1000" dirty="0">
                <a:solidFill>
                  <a:srgbClr val="D6E5EF"/>
                </a:solidFill>
                <a:latin typeface="Roboto" pitchFamily="34" charset="0"/>
                <a:ea typeface="Roboto" pitchFamily="34" charset="-122"/>
                <a:cs typeface="Roboto" pitchFamily="34" charset="-120"/>
              </a:rPr>
              <a:t>Power BI was instrumental in building an interactive, user-friendly dashboard layer, translating complex SQL analyses and machine learning outputs into actionable business insights. This layer provided real-time visibility into key performance indicators and customer behavior across various dimensions.</a:t>
            </a:r>
            <a:endParaRPr lang="en-US" sz="1000" dirty="0"/>
          </a:p>
        </p:txBody>
      </p:sp>
      <p:sp>
        <p:nvSpPr>
          <p:cNvPr id="5" name="Shape 2"/>
          <p:cNvSpPr/>
          <p:nvPr/>
        </p:nvSpPr>
        <p:spPr>
          <a:xfrm>
            <a:off x="2075497" y="3234452"/>
            <a:ext cx="10479286" cy="797243"/>
          </a:xfrm>
          <a:prstGeom prst="roundRect">
            <a:avLst>
              <a:gd name="adj" fmla="val 2500"/>
            </a:avLst>
          </a:prstGeom>
          <a:solidFill>
            <a:srgbClr val="202733"/>
          </a:solidFill>
          <a:ln w="15240">
            <a:solidFill>
              <a:srgbClr val="585F6B"/>
            </a:solidFill>
            <a:prstDash val="solid"/>
          </a:ln>
        </p:spPr>
      </p:sp>
      <p:sp>
        <p:nvSpPr>
          <p:cNvPr id="6" name="Shape 3"/>
          <p:cNvSpPr/>
          <p:nvPr/>
        </p:nvSpPr>
        <p:spPr>
          <a:xfrm>
            <a:off x="2090738" y="3249692"/>
            <a:ext cx="531495" cy="766763"/>
          </a:xfrm>
          <a:prstGeom prst="roundRect">
            <a:avLst>
              <a:gd name="adj" fmla="val 310"/>
            </a:avLst>
          </a:prstGeom>
          <a:solidFill>
            <a:srgbClr val="3F4652"/>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6830" y="3533418"/>
            <a:ext cx="199311" cy="199311"/>
          </a:xfrm>
          <a:prstGeom prst="rect">
            <a:avLst/>
          </a:prstGeom>
        </p:spPr>
      </p:pic>
      <p:sp>
        <p:nvSpPr>
          <p:cNvPr id="8" name="Text 4"/>
          <p:cNvSpPr/>
          <p:nvPr/>
        </p:nvSpPr>
        <p:spPr>
          <a:xfrm>
            <a:off x="2711172" y="3382566"/>
            <a:ext cx="2130981" cy="207526"/>
          </a:xfrm>
          <a:prstGeom prst="rect">
            <a:avLst/>
          </a:prstGeom>
          <a:noFill/>
          <a:ln/>
        </p:spPr>
        <p:txBody>
          <a:bodyPr wrap="none" lIns="0" tIns="0" rIns="0" bIns="0" rtlCol="0" anchor="t"/>
          <a:lstStyle/>
          <a:p>
            <a:pPr algn="l" indent="0" marL="0">
              <a:lnSpc>
                <a:spcPts val="1600"/>
              </a:lnSpc>
              <a:buNone/>
            </a:pPr>
            <a:r>
              <a:rPr lang="en-US" sz="1300" dirty="0">
                <a:solidFill>
                  <a:srgbClr val="D6E5EF"/>
                </a:solidFill>
                <a:latin typeface="Roboto Slab" pitchFamily="34" charset="0"/>
                <a:ea typeface="Roboto Slab" pitchFamily="34" charset="-122"/>
                <a:cs typeface="Roboto Slab" pitchFamily="34" charset="-120"/>
              </a:rPr>
              <a:t>Interactive KPI Dashboards</a:t>
            </a:r>
            <a:endParaRPr lang="en-US" sz="1300" dirty="0"/>
          </a:p>
        </p:txBody>
      </p:sp>
      <p:sp>
        <p:nvSpPr>
          <p:cNvPr id="9" name="Text 5"/>
          <p:cNvSpPr/>
          <p:nvPr/>
        </p:nvSpPr>
        <p:spPr>
          <a:xfrm>
            <a:off x="2711172" y="3643432"/>
            <a:ext cx="9695498" cy="177403"/>
          </a:xfrm>
          <a:prstGeom prst="rect">
            <a:avLst/>
          </a:prstGeom>
          <a:noFill/>
          <a:ln/>
        </p:spPr>
        <p:txBody>
          <a:bodyPr wrap="none" lIns="0" tIns="0" rIns="0" bIns="0" rtlCol="0" anchor="t"/>
          <a:lstStyle/>
          <a:p>
            <a:pPr algn="l" indent="0" marL="0">
              <a:lnSpc>
                <a:spcPts val="1350"/>
              </a:lnSpc>
              <a:buNone/>
            </a:pPr>
            <a:r>
              <a:rPr lang="en-US" sz="1000" dirty="0">
                <a:solidFill>
                  <a:srgbClr val="D6E5EF"/>
                </a:solidFill>
                <a:latin typeface="Roboto" pitchFamily="34" charset="0"/>
                <a:ea typeface="Roboto" pitchFamily="34" charset="-122"/>
                <a:cs typeface="Roboto" pitchFamily="34" charset="-120"/>
              </a:rPr>
              <a:t>Built to monitor key metrics, providing a holistic view of business performance and health.</a:t>
            </a:r>
            <a:endParaRPr lang="en-US" sz="1000" dirty="0"/>
          </a:p>
        </p:txBody>
      </p:sp>
      <p:sp>
        <p:nvSpPr>
          <p:cNvPr id="10" name="Shape 6"/>
          <p:cNvSpPr/>
          <p:nvPr/>
        </p:nvSpPr>
        <p:spPr>
          <a:xfrm>
            <a:off x="2075497" y="4120634"/>
            <a:ext cx="10479286" cy="797243"/>
          </a:xfrm>
          <a:prstGeom prst="roundRect">
            <a:avLst>
              <a:gd name="adj" fmla="val 2500"/>
            </a:avLst>
          </a:prstGeom>
          <a:solidFill>
            <a:srgbClr val="202733"/>
          </a:solidFill>
          <a:ln w="15240">
            <a:solidFill>
              <a:srgbClr val="585F6B"/>
            </a:solidFill>
            <a:prstDash val="solid"/>
          </a:ln>
        </p:spPr>
      </p:sp>
      <p:sp>
        <p:nvSpPr>
          <p:cNvPr id="11" name="Shape 7"/>
          <p:cNvSpPr/>
          <p:nvPr/>
        </p:nvSpPr>
        <p:spPr>
          <a:xfrm>
            <a:off x="2090738" y="4135874"/>
            <a:ext cx="531495" cy="766763"/>
          </a:xfrm>
          <a:prstGeom prst="roundRect">
            <a:avLst>
              <a:gd name="adj" fmla="val 310"/>
            </a:avLst>
          </a:prstGeom>
          <a:solidFill>
            <a:srgbClr val="3F4652"/>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6830" y="4419600"/>
            <a:ext cx="199311" cy="199311"/>
          </a:xfrm>
          <a:prstGeom prst="rect">
            <a:avLst/>
          </a:prstGeom>
        </p:spPr>
      </p:pic>
      <p:sp>
        <p:nvSpPr>
          <p:cNvPr id="13" name="Text 8"/>
          <p:cNvSpPr/>
          <p:nvPr/>
        </p:nvSpPr>
        <p:spPr>
          <a:xfrm>
            <a:off x="2711172" y="4268748"/>
            <a:ext cx="1661041" cy="207526"/>
          </a:xfrm>
          <a:prstGeom prst="rect">
            <a:avLst/>
          </a:prstGeom>
          <a:noFill/>
          <a:ln/>
        </p:spPr>
        <p:txBody>
          <a:bodyPr wrap="none" lIns="0" tIns="0" rIns="0" bIns="0" rtlCol="0" anchor="t"/>
          <a:lstStyle/>
          <a:p>
            <a:pPr algn="l" indent="0" marL="0">
              <a:lnSpc>
                <a:spcPts val="1600"/>
              </a:lnSpc>
              <a:buNone/>
            </a:pPr>
            <a:r>
              <a:rPr lang="en-US" sz="1300" dirty="0">
                <a:solidFill>
                  <a:srgbClr val="D6E5EF"/>
                </a:solidFill>
                <a:latin typeface="Roboto Slab" pitchFamily="34" charset="0"/>
                <a:ea typeface="Roboto Slab" pitchFamily="34" charset="-122"/>
                <a:cs typeface="Roboto Slab" pitchFamily="34" charset="-120"/>
              </a:rPr>
              <a:t>Dynamic Slicers</a:t>
            </a:r>
            <a:endParaRPr lang="en-US" sz="1300" dirty="0"/>
          </a:p>
        </p:txBody>
      </p:sp>
      <p:sp>
        <p:nvSpPr>
          <p:cNvPr id="14" name="Text 9"/>
          <p:cNvSpPr/>
          <p:nvPr/>
        </p:nvSpPr>
        <p:spPr>
          <a:xfrm>
            <a:off x="2711172" y="4529614"/>
            <a:ext cx="9695498" cy="177403"/>
          </a:xfrm>
          <a:prstGeom prst="rect">
            <a:avLst/>
          </a:prstGeom>
          <a:noFill/>
          <a:ln/>
        </p:spPr>
        <p:txBody>
          <a:bodyPr wrap="none" lIns="0" tIns="0" rIns="0" bIns="0" rtlCol="0" anchor="t"/>
          <a:lstStyle/>
          <a:p>
            <a:pPr algn="l" indent="0" marL="0">
              <a:lnSpc>
                <a:spcPts val="1350"/>
              </a:lnSpc>
              <a:buNone/>
            </a:pPr>
            <a:r>
              <a:rPr lang="en-US" sz="1000" dirty="0">
                <a:solidFill>
                  <a:srgbClr val="D6E5EF"/>
                </a:solidFill>
                <a:latin typeface="Roboto" pitchFamily="34" charset="0"/>
                <a:ea typeface="Roboto" pitchFamily="34" charset="-122"/>
                <a:cs typeface="Roboto" pitchFamily="34" charset="-120"/>
              </a:rPr>
              <a:t>Enabled granular data exploration, allowing users to filter and analyze specific customer segments or timeframes.</a:t>
            </a:r>
            <a:endParaRPr lang="en-US" sz="1000" dirty="0"/>
          </a:p>
        </p:txBody>
      </p:sp>
      <p:sp>
        <p:nvSpPr>
          <p:cNvPr id="15" name="Shape 10"/>
          <p:cNvSpPr/>
          <p:nvPr/>
        </p:nvSpPr>
        <p:spPr>
          <a:xfrm>
            <a:off x="2075497" y="5006816"/>
            <a:ext cx="10479286" cy="797243"/>
          </a:xfrm>
          <a:prstGeom prst="roundRect">
            <a:avLst>
              <a:gd name="adj" fmla="val 2500"/>
            </a:avLst>
          </a:prstGeom>
          <a:solidFill>
            <a:srgbClr val="202733"/>
          </a:solidFill>
          <a:ln w="15240">
            <a:solidFill>
              <a:srgbClr val="585F6B"/>
            </a:solidFill>
            <a:prstDash val="solid"/>
          </a:ln>
        </p:spPr>
      </p:sp>
      <p:sp>
        <p:nvSpPr>
          <p:cNvPr id="16" name="Shape 11"/>
          <p:cNvSpPr/>
          <p:nvPr/>
        </p:nvSpPr>
        <p:spPr>
          <a:xfrm>
            <a:off x="2090738" y="5022056"/>
            <a:ext cx="531495" cy="766763"/>
          </a:xfrm>
          <a:prstGeom prst="roundRect">
            <a:avLst>
              <a:gd name="adj" fmla="val 310"/>
            </a:avLst>
          </a:prstGeom>
          <a:solidFill>
            <a:srgbClr val="3F4652"/>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6830" y="5305782"/>
            <a:ext cx="199311" cy="199311"/>
          </a:xfrm>
          <a:prstGeom prst="rect">
            <a:avLst/>
          </a:prstGeom>
        </p:spPr>
      </p:pic>
      <p:sp>
        <p:nvSpPr>
          <p:cNvPr id="18" name="Text 12"/>
          <p:cNvSpPr/>
          <p:nvPr/>
        </p:nvSpPr>
        <p:spPr>
          <a:xfrm>
            <a:off x="2711172" y="5154930"/>
            <a:ext cx="2189440" cy="207526"/>
          </a:xfrm>
          <a:prstGeom prst="rect">
            <a:avLst/>
          </a:prstGeom>
          <a:noFill/>
          <a:ln/>
        </p:spPr>
        <p:txBody>
          <a:bodyPr wrap="none" lIns="0" tIns="0" rIns="0" bIns="0" rtlCol="0" anchor="t"/>
          <a:lstStyle/>
          <a:p>
            <a:pPr algn="l" indent="0" marL="0">
              <a:lnSpc>
                <a:spcPts val="1600"/>
              </a:lnSpc>
              <a:buNone/>
            </a:pPr>
            <a:r>
              <a:rPr lang="en-US" sz="1300" dirty="0">
                <a:solidFill>
                  <a:srgbClr val="D6E5EF"/>
                </a:solidFill>
                <a:latin typeface="Roboto Slab" pitchFamily="34" charset="0"/>
                <a:ea typeface="Roboto Slab" pitchFamily="34" charset="-122"/>
                <a:cs typeface="Roboto Slab" pitchFamily="34" charset="-120"/>
              </a:rPr>
              <a:t>Churn Pattern Visualization</a:t>
            </a:r>
            <a:endParaRPr lang="en-US" sz="1300" dirty="0"/>
          </a:p>
        </p:txBody>
      </p:sp>
      <p:sp>
        <p:nvSpPr>
          <p:cNvPr id="19" name="Text 13"/>
          <p:cNvSpPr/>
          <p:nvPr/>
        </p:nvSpPr>
        <p:spPr>
          <a:xfrm>
            <a:off x="2711172" y="5415796"/>
            <a:ext cx="9695498" cy="177403"/>
          </a:xfrm>
          <a:prstGeom prst="rect">
            <a:avLst/>
          </a:prstGeom>
          <a:noFill/>
          <a:ln/>
        </p:spPr>
        <p:txBody>
          <a:bodyPr wrap="none" lIns="0" tIns="0" rIns="0" bIns="0" rtlCol="0" anchor="t"/>
          <a:lstStyle/>
          <a:p>
            <a:pPr algn="l" indent="0" marL="0">
              <a:lnSpc>
                <a:spcPts val="1350"/>
              </a:lnSpc>
              <a:buNone/>
            </a:pPr>
            <a:r>
              <a:rPr lang="en-US" sz="1000" dirty="0">
                <a:solidFill>
                  <a:srgbClr val="D6E5EF"/>
                </a:solidFill>
                <a:latin typeface="Roboto" pitchFamily="34" charset="0"/>
                <a:ea typeface="Roboto" pitchFamily="34" charset="-122"/>
                <a:cs typeface="Roboto" pitchFamily="34" charset="-120"/>
              </a:rPr>
              <a:t>Illustrated trends in customer attrition, highlighting periods and cohorts with high churn rates.</a:t>
            </a:r>
            <a:endParaRPr lang="en-US" sz="1000" dirty="0"/>
          </a:p>
        </p:txBody>
      </p:sp>
      <p:sp>
        <p:nvSpPr>
          <p:cNvPr id="20" name="Shape 14"/>
          <p:cNvSpPr/>
          <p:nvPr/>
        </p:nvSpPr>
        <p:spPr>
          <a:xfrm>
            <a:off x="2075497" y="5892998"/>
            <a:ext cx="10479286" cy="797243"/>
          </a:xfrm>
          <a:prstGeom prst="roundRect">
            <a:avLst>
              <a:gd name="adj" fmla="val 2500"/>
            </a:avLst>
          </a:prstGeom>
          <a:solidFill>
            <a:srgbClr val="202733"/>
          </a:solidFill>
          <a:ln w="15240">
            <a:solidFill>
              <a:srgbClr val="585F6B"/>
            </a:solidFill>
            <a:prstDash val="solid"/>
          </a:ln>
        </p:spPr>
      </p:sp>
      <p:sp>
        <p:nvSpPr>
          <p:cNvPr id="21" name="Shape 15"/>
          <p:cNvSpPr/>
          <p:nvPr/>
        </p:nvSpPr>
        <p:spPr>
          <a:xfrm>
            <a:off x="2090738" y="5908238"/>
            <a:ext cx="531495" cy="766763"/>
          </a:xfrm>
          <a:prstGeom prst="roundRect">
            <a:avLst>
              <a:gd name="adj" fmla="val 310"/>
            </a:avLst>
          </a:prstGeom>
          <a:solidFill>
            <a:srgbClr val="3F4652"/>
          </a:solidFill>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56830" y="6191964"/>
            <a:ext cx="199311" cy="199311"/>
          </a:xfrm>
          <a:prstGeom prst="rect">
            <a:avLst/>
          </a:prstGeom>
        </p:spPr>
      </p:pic>
      <p:sp>
        <p:nvSpPr>
          <p:cNvPr id="23" name="Text 16"/>
          <p:cNvSpPr/>
          <p:nvPr/>
        </p:nvSpPr>
        <p:spPr>
          <a:xfrm>
            <a:off x="2711172" y="6041112"/>
            <a:ext cx="1805226" cy="207526"/>
          </a:xfrm>
          <a:prstGeom prst="rect">
            <a:avLst/>
          </a:prstGeom>
          <a:noFill/>
          <a:ln/>
        </p:spPr>
        <p:txBody>
          <a:bodyPr wrap="none" lIns="0" tIns="0" rIns="0" bIns="0" rtlCol="0" anchor="t"/>
          <a:lstStyle/>
          <a:p>
            <a:pPr algn="l" indent="0" marL="0">
              <a:lnSpc>
                <a:spcPts val="1600"/>
              </a:lnSpc>
              <a:buNone/>
            </a:pPr>
            <a:r>
              <a:rPr lang="en-US" sz="1300" dirty="0">
                <a:solidFill>
                  <a:srgbClr val="D6E5EF"/>
                </a:solidFill>
                <a:latin typeface="Roboto Slab" pitchFamily="34" charset="0"/>
                <a:ea typeface="Roboto Slab" pitchFamily="34" charset="-122"/>
                <a:cs typeface="Roboto Slab" pitchFamily="34" charset="-120"/>
              </a:rPr>
              <a:t>Revenue Segmentation</a:t>
            </a:r>
            <a:endParaRPr lang="en-US" sz="1300" dirty="0"/>
          </a:p>
        </p:txBody>
      </p:sp>
      <p:sp>
        <p:nvSpPr>
          <p:cNvPr id="24" name="Text 17"/>
          <p:cNvSpPr/>
          <p:nvPr/>
        </p:nvSpPr>
        <p:spPr>
          <a:xfrm>
            <a:off x="2711172" y="6301978"/>
            <a:ext cx="9695498" cy="177403"/>
          </a:xfrm>
          <a:prstGeom prst="rect">
            <a:avLst/>
          </a:prstGeom>
          <a:noFill/>
          <a:ln/>
        </p:spPr>
        <p:txBody>
          <a:bodyPr wrap="none" lIns="0" tIns="0" rIns="0" bIns="0" rtlCol="0" anchor="t"/>
          <a:lstStyle/>
          <a:p>
            <a:pPr algn="l" indent="0" marL="0">
              <a:lnSpc>
                <a:spcPts val="1350"/>
              </a:lnSpc>
              <a:buNone/>
            </a:pPr>
            <a:r>
              <a:rPr lang="en-US" sz="1000" dirty="0">
                <a:solidFill>
                  <a:srgbClr val="D6E5EF"/>
                </a:solidFill>
                <a:latin typeface="Roboto" pitchFamily="34" charset="0"/>
                <a:ea typeface="Roboto" pitchFamily="34" charset="-122"/>
                <a:cs typeface="Roboto" pitchFamily="34" charset="-120"/>
              </a:rPr>
              <a:t>Visualized revenue distribution across different customer segments for targeted strategies.</a:t>
            </a:r>
            <a:endParaRPr lang="en-US" sz="1000" dirty="0"/>
          </a:p>
        </p:txBody>
      </p:sp>
      <p:sp>
        <p:nvSpPr>
          <p:cNvPr id="25" name="Shape 18"/>
          <p:cNvSpPr/>
          <p:nvPr/>
        </p:nvSpPr>
        <p:spPr>
          <a:xfrm>
            <a:off x="2075497" y="6779181"/>
            <a:ext cx="10479286" cy="797243"/>
          </a:xfrm>
          <a:prstGeom prst="roundRect">
            <a:avLst>
              <a:gd name="adj" fmla="val 2500"/>
            </a:avLst>
          </a:prstGeom>
          <a:solidFill>
            <a:srgbClr val="202733"/>
          </a:solidFill>
          <a:ln w="15240">
            <a:solidFill>
              <a:srgbClr val="585F6B"/>
            </a:solidFill>
            <a:prstDash val="solid"/>
          </a:ln>
        </p:spPr>
      </p:sp>
      <p:sp>
        <p:nvSpPr>
          <p:cNvPr id="26" name="Shape 19"/>
          <p:cNvSpPr/>
          <p:nvPr/>
        </p:nvSpPr>
        <p:spPr>
          <a:xfrm>
            <a:off x="2090738" y="6794421"/>
            <a:ext cx="531495" cy="766763"/>
          </a:xfrm>
          <a:prstGeom prst="roundRect">
            <a:avLst>
              <a:gd name="adj" fmla="val 310"/>
            </a:avLst>
          </a:prstGeom>
          <a:solidFill>
            <a:srgbClr val="3F4652"/>
          </a:solidFill>
          <a:ln/>
        </p:spPr>
      </p:sp>
      <p:pic>
        <p:nvPicPr>
          <p:cNvPr id="27"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56830" y="7078147"/>
            <a:ext cx="199311" cy="199311"/>
          </a:xfrm>
          <a:prstGeom prst="rect">
            <a:avLst/>
          </a:prstGeom>
        </p:spPr>
      </p:pic>
      <p:sp>
        <p:nvSpPr>
          <p:cNvPr id="28" name="Text 20"/>
          <p:cNvSpPr/>
          <p:nvPr/>
        </p:nvSpPr>
        <p:spPr>
          <a:xfrm>
            <a:off x="2711172" y="6927294"/>
            <a:ext cx="1661041" cy="207526"/>
          </a:xfrm>
          <a:prstGeom prst="rect">
            <a:avLst/>
          </a:prstGeom>
          <a:noFill/>
          <a:ln/>
        </p:spPr>
        <p:txBody>
          <a:bodyPr wrap="none" lIns="0" tIns="0" rIns="0" bIns="0" rtlCol="0" anchor="t"/>
          <a:lstStyle/>
          <a:p>
            <a:pPr algn="l" indent="0" marL="0">
              <a:lnSpc>
                <a:spcPts val="1600"/>
              </a:lnSpc>
              <a:buNone/>
            </a:pPr>
            <a:r>
              <a:rPr lang="en-US" sz="1300" dirty="0">
                <a:solidFill>
                  <a:srgbClr val="D6E5EF"/>
                </a:solidFill>
                <a:latin typeface="Roboto Slab" pitchFamily="34" charset="0"/>
                <a:ea typeface="Roboto Slab" pitchFamily="34" charset="-122"/>
                <a:cs typeface="Roboto Slab" pitchFamily="34" charset="-120"/>
              </a:rPr>
              <a:t>City Heatmaps</a:t>
            </a:r>
            <a:endParaRPr lang="en-US" sz="1300" dirty="0"/>
          </a:p>
        </p:txBody>
      </p:sp>
      <p:sp>
        <p:nvSpPr>
          <p:cNvPr id="29" name="Text 21"/>
          <p:cNvSpPr/>
          <p:nvPr/>
        </p:nvSpPr>
        <p:spPr>
          <a:xfrm>
            <a:off x="2711172" y="7188160"/>
            <a:ext cx="9695498" cy="177403"/>
          </a:xfrm>
          <a:prstGeom prst="rect">
            <a:avLst/>
          </a:prstGeom>
          <a:noFill/>
          <a:ln/>
        </p:spPr>
        <p:txBody>
          <a:bodyPr wrap="none" lIns="0" tIns="0" rIns="0" bIns="0" rtlCol="0" anchor="t"/>
          <a:lstStyle/>
          <a:p>
            <a:pPr algn="l" indent="0" marL="0">
              <a:lnSpc>
                <a:spcPts val="1350"/>
              </a:lnSpc>
              <a:buNone/>
            </a:pPr>
            <a:r>
              <a:rPr lang="en-US" sz="1000" dirty="0">
                <a:solidFill>
                  <a:srgbClr val="D6E5EF"/>
                </a:solidFill>
                <a:latin typeface="Roboto" pitchFamily="34" charset="0"/>
                <a:ea typeface="Roboto" pitchFamily="34" charset="-122"/>
                <a:cs typeface="Roboto" pitchFamily="34" charset="-120"/>
              </a:rPr>
              <a:t>Displayed geographical performance, identifying high-value and at-risk markets at a glance.</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496020"/>
          </a:xfrm>
          <a:prstGeom prst="rect">
            <a:avLst/>
          </a:prstGeom>
        </p:spPr>
      </p:pic>
      <p:sp>
        <p:nvSpPr>
          <p:cNvPr id="3" name="Text 0"/>
          <p:cNvSpPr/>
          <p:nvPr/>
        </p:nvSpPr>
        <p:spPr>
          <a:xfrm>
            <a:off x="2596277" y="2576632"/>
            <a:ext cx="5889546" cy="373975"/>
          </a:xfrm>
          <a:prstGeom prst="rect">
            <a:avLst/>
          </a:prstGeom>
          <a:noFill/>
          <a:ln/>
        </p:spPr>
        <p:txBody>
          <a:bodyPr wrap="none" lIns="0" tIns="0" rIns="0" bIns="0" rtlCol="0" anchor="t"/>
          <a:lstStyle/>
          <a:p>
            <a:pPr algn="l" indent="0" marL="0">
              <a:lnSpc>
                <a:spcPts val="2900"/>
              </a:lnSpc>
              <a:buNone/>
            </a:pPr>
            <a:r>
              <a:rPr lang="en-US" sz="2350" dirty="0">
                <a:solidFill>
                  <a:srgbClr val="76B9FF"/>
                </a:solidFill>
                <a:latin typeface="Roboto Slab" pitchFamily="34" charset="0"/>
                <a:ea typeface="Roboto Slab" pitchFamily="34" charset="-122"/>
                <a:cs typeface="Roboto Slab" pitchFamily="34" charset="-120"/>
              </a:rPr>
              <a:t>Key Behavioral Insights &amp; Churn Analysis</a:t>
            </a:r>
            <a:endParaRPr lang="en-US" sz="2350" dirty="0"/>
          </a:p>
        </p:txBody>
      </p:sp>
      <p:sp>
        <p:nvSpPr>
          <p:cNvPr id="4" name="Text 1"/>
          <p:cNvSpPr/>
          <p:nvPr/>
        </p:nvSpPr>
        <p:spPr>
          <a:xfrm>
            <a:off x="2596277" y="3058835"/>
            <a:ext cx="9437846" cy="306705"/>
          </a:xfrm>
          <a:prstGeom prst="rect">
            <a:avLst/>
          </a:prstGeom>
          <a:noFill/>
          <a:ln/>
        </p:spPr>
        <p:txBody>
          <a:bodyPr wrap="square" lIns="0" tIns="0" rIns="0" bIns="0" rtlCol="0" anchor="t"/>
          <a:lstStyle/>
          <a:p>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Exploratory Data Analysis revealed critical behavioral patterns impacting customer retention and revenue. Understanding these dynamics is essential for effective churn prediction and targeted intervention strategies.</a:t>
            </a:r>
            <a:endParaRPr lang="en-US" sz="900" dirty="0"/>
          </a:p>
        </p:txBody>
      </p:sp>
      <p:sp>
        <p:nvSpPr>
          <p:cNvPr id="5" name="Shape 2"/>
          <p:cNvSpPr/>
          <p:nvPr/>
        </p:nvSpPr>
        <p:spPr>
          <a:xfrm>
            <a:off x="2596277" y="3446621"/>
            <a:ext cx="3097768" cy="1113473"/>
          </a:xfrm>
          <a:prstGeom prst="roundRect">
            <a:avLst>
              <a:gd name="adj" fmla="val 6570"/>
            </a:avLst>
          </a:prstGeom>
          <a:solidFill>
            <a:srgbClr val="202733"/>
          </a:solidFill>
          <a:ln w="15240">
            <a:solidFill>
              <a:srgbClr val="585F6B"/>
            </a:solidFill>
            <a:prstDash val="solid"/>
          </a:ln>
        </p:spPr>
      </p:sp>
      <p:pic>
        <p:nvPicPr>
          <p:cNvPr id="6" name="Image 1" descr="preencoded.png">    </p:cNvPr>
          <p:cNvPicPr>
            <a:picLocks noChangeAspect="1"/>
          </p:cNvPicPr>
          <p:nvPr/>
        </p:nvPicPr>
        <p:blipFill>
          <a:blip r:embed="rId2"/>
          <a:stretch>
            <a:fillRect/>
          </a:stretch>
        </p:blipFill>
        <p:spPr>
          <a:xfrm>
            <a:off x="2581037" y="3446621"/>
            <a:ext cx="60960" cy="1113473"/>
          </a:xfrm>
          <a:prstGeom prst="rect">
            <a:avLst/>
          </a:prstGeom>
        </p:spPr>
      </p:pic>
      <p:sp>
        <p:nvSpPr>
          <p:cNvPr id="7" name="Text 3"/>
          <p:cNvSpPr/>
          <p:nvPr/>
        </p:nvSpPr>
        <p:spPr>
          <a:xfrm>
            <a:off x="2776895" y="3581519"/>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D6E5EF"/>
                </a:solidFill>
                <a:latin typeface="Roboto Slab" pitchFamily="34" charset="0"/>
                <a:ea typeface="Roboto Slab" pitchFamily="34" charset="-122"/>
                <a:cs typeface="Roboto Slab" pitchFamily="34" charset="-120"/>
              </a:rPr>
              <a:t>Order Frequency</a:t>
            </a:r>
            <a:endParaRPr lang="en-US" sz="1150" dirty="0"/>
          </a:p>
        </p:txBody>
      </p:sp>
      <p:sp>
        <p:nvSpPr>
          <p:cNvPr id="8" name="Text 4"/>
          <p:cNvSpPr/>
          <p:nvPr/>
        </p:nvSpPr>
        <p:spPr>
          <a:xfrm>
            <a:off x="2776895" y="3811786"/>
            <a:ext cx="2782253" cy="306705"/>
          </a:xfrm>
          <a:prstGeom prst="rect">
            <a:avLst/>
          </a:prstGeom>
          <a:noFill/>
          <a:ln/>
        </p:spPr>
        <p:txBody>
          <a:bodyPr wrap="square" lIns="0" tIns="0" rIns="0" bIns="0" rtlCol="0" anchor="t"/>
          <a:lstStyle/>
          <a:p>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Mean orders: 2.4, Median: 2. Most customers place only 1-2 orders before becoming inactive.</a:t>
            </a:r>
            <a:endParaRPr lang="en-US" sz="900" dirty="0"/>
          </a:p>
        </p:txBody>
      </p:sp>
      <p:sp>
        <p:nvSpPr>
          <p:cNvPr id="9" name="Shape 5"/>
          <p:cNvSpPr/>
          <p:nvPr/>
        </p:nvSpPr>
        <p:spPr>
          <a:xfrm>
            <a:off x="5766197" y="3446621"/>
            <a:ext cx="3097887" cy="1113473"/>
          </a:xfrm>
          <a:prstGeom prst="roundRect">
            <a:avLst>
              <a:gd name="adj" fmla="val 6570"/>
            </a:avLst>
          </a:prstGeom>
          <a:solidFill>
            <a:srgbClr val="202733"/>
          </a:solidFill>
          <a:ln w="15240">
            <a:solidFill>
              <a:srgbClr val="585F6B"/>
            </a:solidFill>
            <a:prstDash val="solid"/>
          </a:ln>
        </p:spPr>
      </p:sp>
      <p:pic>
        <p:nvPicPr>
          <p:cNvPr id="10" name="Image 2" descr="preencoded.png">    </p:cNvPr>
          <p:cNvPicPr>
            <a:picLocks noChangeAspect="1"/>
          </p:cNvPicPr>
          <p:nvPr/>
        </p:nvPicPr>
        <p:blipFill>
          <a:blip r:embed="rId3"/>
          <a:stretch>
            <a:fillRect/>
          </a:stretch>
        </p:blipFill>
        <p:spPr>
          <a:xfrm>
            <a:off x="5750957" y="3446621"/>
            <a:ext cx="60960" cy="1113473"/>
          </a:xfrm>
          <a:prstGeom prst="rect">
            <a:avLst/>
          </a:prstGeom>
        </p:spPr>
      </p:pic>
      <p:sp>
        <p:nvSpPr>
          <p:cNvPr id="11" name="Text 6"/>
          <p:cNvSpPr/>
          <p:nvPr/>
        </p:nvSpPr>
        <p:spPr>
          <a:xfrm>
            <a:off x="5946815" y="3581519"/>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D6E5EF"/>
                </a:solidFill>
                <a:latin typeface="Roboto Slab" pitchFamily="34" charset="0"/>
                <a:ea typeface="Roboto Slab" pitchFamily="34" charset="-122"/>
                <a:cs typeface="Roboto Slab" pitchFamily="34" charset="-120"/>
              </a:rPr>
              <a:t>Recency vs. Revenue</a:t>
            </a:r>
            <a:endParaRPr lang="en-US" sz="1150" dirty="0"/>
          </a:p>
        </p:txBody>
      </p:sp>
      <p:sp>
        <p:nvSpPr>
          <p:cNvPr id="12" name="Text 7"/>
          <p:cNvSpPr/>
          <p:nvPr/>
        </p:nvSpPr>
        <p:spPr>
          <a:xfrm>
            <a:off x="5946815" y="3811786"/>
            <a:ext cx="2782372" cy="306705"/>
          </a:xfrm>
          <a:prstGeom prst="rect">
            <a:avLst/>
          </a:prstGeom>
          <a:noFill/>
          <a:ln/>
        </p:spPr>
        <p:txBody>
          <a:bodyPr wrap="square" lIns="0" tIns="0" rIns="0" bIns="0" rtlCol="0" anchor="t"/>
          <a:lstStyle/>
          <a:p>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Correlation: -0.0673. Inactive customers show significantly lower spending patterns.</a:t>
            </a:r>
            <a:endParaRPr lang="en-US" sz="900" dirty="0"/>
          </a:p>
        </p:txBody>
      </p:sp>
      <p:sp>
        <p:nvSpPr>
          <p:cNvPr id="13" name="Shape 8"/>
          <p:cNvSpPr/>
          <p:nvPr/>
        </p:nvSpPr>
        <p:spPr>
          <a:xfrm>
            <a:off x="8936236" y="3446621"/>
            <a:ext cx="3097768" cy="1113473"/>
          </a:xfrm>
          <a:prstGeom prst="roundRect">
            <a:avLst>
              <a:gd name="adj" fmla="val 6570"/>
            </a:avLst>
          </a:prstGeom>
          <a:solidFill>
            <a:srgbClr val="202733"/>
          </a:solidFill>
          <a:ln w="15240">
            <a:solidFill>
              <a:srgbClr val="585F6B"/>
            </a:solidFill>
            <a:prstDash val="solid"/>
          </a:ln>
        </p:spPr>
      </p:sp>
      <p:pic>
        <p:nvPicPr>
          <p:cNvPr id="14" name="Image 3" descr="preencoded.png">    </p:cNvPr>
          <p:cNvPicPr>
            <a:picLocks noChangeAspect="1"/>
          </p:cNvPicPr>
          <p:nvPr/>
        </p:nvPicPr>
        <p:blipFill>
          <a:blip r:embed="rId4"/>
          <a:stretch>
            <a:fillRect/>
          </a:stretch>
        </p:blipFill>
        <p:spPr>
          <a:xfrm>
            <a:off x="8920996" y="3446621"/>
            <a:ext cx="60960" cy="1113473"/>
          </a:xfrm>
          <a:prstGeom prst="rect">
            <a:avLst/>
          </a:prstGeom>
        </p:spPr>
      </p:pic>
      <p:sp>
        <p:nvSpPr>
          <p:cNvPr id="15" name="Text 9"/>
          <p:cNvSpPr/>
          <p:nvPr/>
        </p:nvSpPr>
        <p:spPr>
          <a:xfrm>
            <a:off x="9116854" y="3581519"/>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D6E5EF"/>
                </a:solidFill>
                <a:latin typeface="Roboto Slab" pitchFamily="34" charset="0"/>
                <a:ea typeface="Roboto Slab" pitchFamily="34" charset="-122"/>
                <a:cs typeface="Roboto Slab" pitchFamily="34" charset="-120"/>
              </a:rPr>
              <a:t>Active vs. Churned</a:t>
            </a:r>
            <a:endParaRPr lang="en-US" sz="1150" dirty="0"/>
          </a:p>
        </p:txBody>
      </p:sp>
      <p:sp>
        <p:nvSpPr>
          <p:cNvPr id="16" name="Text 10"/>
          <p:cNvSpPr/>
          <p:nvPr/>
        </p:nvSpPr>
        <p:spPr>
          <a:xfrm>
            <a:off x="9116854" y="3811786"/>
            <a:ext cx="2782253" cy="613410"/>
          </a:xfrm>
          <a:prstGeom prst="rect">
            <a:avLst/>
          </a:prstGeom>
          <a:noFill/>
          <a:ln/>
        </p:spPr>
        <p:txBody>
          <a:bodyPr wrap="square" lIns="0" tIns="0" rIns="0" bIns="0" rtlCol="0" anchor="t"/>
          <a:lstStyle/>
          <a:p>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Active users average 2.42 orders and ₹16,414 revenue, compared to 1.83 orders and ₹11,936 for churned users. This difference is statistically significant (P-value = 0.0).</a:t>
            </a:r>
            <a:endParaRPr lang="en-US" sz="900" dirty="0"/>
          </a:p>
        </p:txBody>
      </p:sp>
      <p:sp>
        <p:nvSpPr>
          <p:cNvPr id="17" name="Text 11"/>
          <p:cNvSpPr/>
          <p:nvPr/>
        </p:nvSpPr>
        <p:spPr>
          <a:xfrm>
            <a:off x="2596277" y="4668322"/>
            <a:ext cx="3392805" cy="224433"/>
          </a:xfrm>
          <a:prstGeom prst="rect">
            <a:avLst/>
          </a:prstGeom>
          <a:noFill/>
          <a:ln/>
        </p:spPr>
        <p:txBody>
          <a:bodyPr wrap="none" lIns="0" tIns="0" rIns="0" bIns="0" rtlCol="0" anchor="t"/>
          <a:lstStyle/>
          <a:p>
            <a:pPr algn="l" indent="0" marL="0">
              <a:lnSpc>
                <a:spcPts val="1750"/>
              </a:lnSpc>
              <a:buNone/>
            </a:pPr>
            <a:r>
              <a:rPr lang="en-US" sz="1400" dirty="0">
                <a:solidFill>
                  <a:srgbClr val="76B9FF"/>
                </a:solidFill>
                <a:latin typeface="Roboto Slab" pitchFamily="34" charset="0"/>
                <a:ea typeface="Roboto Slab" pitchFamily="34" charset="-122"/>
                <a:cs typeface="Roboto Slab" pitchFamily="34" charset="-120"/>
              </a:rPr>
              <a:t>RFM Segmentation &amp; Strategic Meaning</a:t>
            </a:r>
            <a:endParaRPr lang="en-US" sz="1400" dirty="0"/>
          </a:p>
        </p:txBody>
      </p:sp>
      <p:sp>
        <p:nvSpPr>
          <p:cNvPr id="18" name="Shape 12"/>
          <p:cNvSpPr/>
          <p:nvPr/>
        </p:nvSpPr>
        <p:spPr>
          <a:xfrm>
            <a:off x="2596277" y="5000982"/>
            <a:ext cx="4682847" cy="622935"/>
          </a:xfrm>
          <a:prstGeom prst="roundRect">
            <a:avLst>
              <a:gd name="adj" fmla="val 2882"/>
            </a:avLst>
          </a:prstGeom>
          <a:solidFill>
            <a:srgbClr val="3F4652"/>
          </a:solidFill>
          <a:ln/>
        </p:spPr>
      </p:sp>
      <p:sp>
        <p:nvSpPr>
          <p:cNvPr id="19" name="Text 13"/>
          <p:cNvSpPr/>
          <p:nvPr/>
        </p:nvSpPr>
        <p:spPr>
          <a:xfrm>
            <a:off x="2715935" y="5120640"/>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D6E5EF"/>
                </a:solidFill>
                <a:latin typeface="Roboto Slab" pitchFamily="34" charset="0"/>
                <a:ea typeface="Roboto Slab" pitchFamily="34" charset="-122"/>
                <a:cs typeface="Roboto Slab" pitchFamily="34" charset="-120"/>
              </a:rPr>
              <a:t>Champions (~15%)</a:t>
            </a:r>
            <a:endParaRPr lang="en-US" sz="1150" dirty="0"/>
          </a:p>
        </p:txBody>
      </p:sp>
      <p:sp>
        <p:nvSpPr>
          <p:cNvPr id="20" name="Text 14"/>
          <p:cNvSpPr/>
          <p:nvPr/>
        </p:nvSpPr>
        <p:spPr>
          <a:xfrm>
            <a:off x="2715935" y="5350907"/>
            <a:ext cx="4443532" cy="153352"/>
          </a:xfrm>
          <a:prstGeom prst="rect">
            <a:avLst/>
          </a:prstGeom>
          <a:noFill/>
          <a:ln/>
        </p:spPr>
        <p:txBody>
          <a:bodyPr wrap="none" lIns="0" tIns="0" rIns="0" bIns="0" rtlCol="0" anchor="t"/>
          <a:lstStyle/>
          <a:p>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Our most valuable, recent, and frequent customers – focus on loyalty programs.</a:t>
            </a:r>
            <a:endParaRPr lang="en-US" sz="900" dirty="0"/>
          </a:p>
        </p:txBody>
      </p:sp>
      <p:sp>
        <p:nvSpPr>
          <p:cNvPr id="21" name="Shape 15"/>
          <p:cNvSpPr/>
          <p:nvPr/>
        </p:nvSpPr>
        <p:spPr>
          <a:xfrm>
            <a:off x="7351276" y="5000982"/>
            <a:ext cx="4682847" cy="622935"/>
          </a:xfrm>
          <a:prstGeom prst="roundRect">
            <a:avLst>
              <a:gd name="adj" fmla="val 2882"/>
            </a:avLst>
          </a:prstGeom>
          <a:solidFill>
            <a:srgbClr val="3F4652"/>
          </a:solidFill>
          <a:ln/>
        </p:spPr>
      </p:sp>
      <p:sp>
        <p:nvSpPr>
          <p:cNvPr id="22" name="Text 16"/>
          <p:cNvSpPr/>
          <p:nvPr/>
        </p:nvSpPr>
        <p:spPr>
          <a:xfrm>
            <a:off x="7470934" y="5120640"/>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D6E5EF"/>
                </a:solidFill>
                <a:latin typeface="Roboto Slab" pitchFamily="34" charset="0"/>
                <a:ea typeface="Roboto Slab" pitchFamily="34" charset="-122"/>
                <a:cs typeface="Roboto Slab" pitchFamily="34" charset="-120"/>
              </a:rPr>
              <a:t>Loyal (~40%)</a:t>
            </a:r>
            <a:endParaRPr lang="en-US" sz="1150" dirty="0"/>
          </a:p>
        </p:txBody>
      </p:sp>
      <p:sp>
        <p:nvSpPr>
          <p:cNvPr id="23" name="Text 17"/>
          <p:cNvSpPr/>
          <p:nvPr/>
        </p:nvSpPr>
        <p:spPr>
          <a:xfrm>
            <a:off x="7470934" y="5350907"/>
            <a:ext cx="4443532" cy="153352"/>
          </a:xfrm>
          <a:prstGeom prst="rect">
            <a:avLst/>
          </a:prstGeom>
          <a:noFill/>
          <a:ln/>
        </p:spPr>
        <p:txBody>
          <a:bodyPr wrap="none" lIns="0" tIns="0" rIns="0" bIns="0" rtlCol="0" anchor="t"/>
          <a:lstStyle/>
          <a:p>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Regular customers with good spend – nurture and encourage upselling.</a:t>
            </a:r>
            <a:endParaRPr lang="en-US" sz="900" dirty="0"/>
          </a:p>
        </p:txBody>
      </p:sp>
      <p:sp>
        <p:nvSpPr>
          <p:cNvPr id="24" name="Shape 18"/>
          <p:cNvSpPr/>
          <p:nvPr/>
        </p:nvSpPr>
        <p:spPr>
          <a:xfrm>
            <a:off x="2596277" y="5696069"/>
            <a:ext cx="4682847" cy="622935"/>
          </a:xfrm>
          <a:prstGeom prst="roundRect">
            <a:avLst>
              <a:gd name="adj" fmla="val 2882"/>
            </a:avLst>
          </a:prstGeom>
          <a:solidFill>
            <a:srgbClr val="3F4652"/>
          </a:solidFill>
          <a:ln/>
        </p:spPr>
      </p:sp>
      <p:sp>
        <p:nvSpPr>
          <p:cNvPr id="25" name="Text 19"/>
          <p:cNvSpPr/>
          <p:nvPr/>
        </p:nvSpPr>
        <p:spPr>
          <a:xfrm>
            <a:off x="2715935" y="5815727"/>
            <a:ext cx="1810107" cy="187047"/>
          </a:xfrm>
          <a:prstGeom prst="rect">
            <a:avLst/>
          </a:prstGeom>
          <a:noFill/>
          <a:ln/>
        </p:spPr>
        <p:txBody>
          <a:bodyPr wrap="none" lIns="0" tIns="0" rIns="0" bIns="0" rtlCol="0" anchor="t"/>
          <a:lstStyle/>
          <a:p>
            <a:pPr algn="l" indent="0" marL="0">
              <a:lnSpc>
                <a:spcPts val="1450"/>
              </a:lnSpc>
              <a:buNone/>
            </a:pPr>
            <a:r>
              <a:rPr lang="en-US" sz="1150" dirty="0">
                <a:solidFill>
                  <a:srgbClr val="D6E5EF"/>
                </a:solidFill>
                <a:latin typeface="Roboto Slab" pitchFamily="34" charset="0"/>
                <a:ea typeface="Roboto Slab" pitchFamily="34" charset="-122"/>
                <a:cs typeface="Roboto Slab" pitchFamily="34" charset="-120"/>
              </a:rPr>
              <a:t>Potential Loyalists (~28%)</a:t>
            </a:r>
            <a:endParaRPr lang="en-US" sz="1150" dirty="0"/>
          </a:p>
        </p:txBody>
      </p:sp>
      <p:sp>
        <p:nvSpPr>
          <p:cNvPr id="26" name="Text 20"/>
          <p:cNvSpPr/>
          <p:nvPr/>
        </p:nvSpPr>
        <p:spPr>
          <a:xfrm>
            <a:off x="2715935" y="6045994"/>
            <a:ext cx="4443532" cy="153352"/>
          </a:xfrm>
          <a:prstGeom prst="rect">
            <a:avLst/>
          </a:prstGeom>
          <a:noFill/>
          <a:ln/>
        </p:spPr>
        <p:txBody>
          <a:bodyPr wrap="none" lIns="0" tIns="0" rIns="0" bIns="0" rtlCol="0" anchor="t"/>
          <a:lstStyle/>
          <a:p>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Newer customers with potential for growth – convert to loyal through engagement.</a:t>
            </a:r>
            <a:endParaRPr lang="en-US" sz="900" dirty="0"/>
          </a:p>
        </p:txBody>
      </p:sp>
      <p:sp>
        <p:nvSpPr>
          <p:cNvPr id="27" name="Shape 21"/>
          <p:cNvSpPr/>
          <p:nvPr/>
        </p:nvSpPr>
        <p:spPr>
          <a:xfrm>
            <a:off x="7351276" y="5696069"/>
            <a:ext cx="4682847" cy="622935"/>
          </a:xfrm>
          <a:prstGeom prst="roundRect">
            <a:avLst>
              <a:gd name="adj" fmla="val 2882"/>
            </a:avLst>
          </a:prstGeom>
          <a:solidFill>
            <a:srgbClr val="3F4652"/>
          </a:solidFill>
          <a:ln/>
        </p:spPr>
      </p:sp>
      <p:sp>
        <p:nvSpPr>
          <p:cNvPr id="28" name="Text 22"/>
          <p:cNvSpPr/>
          <p:nvPr/>
        </p:nvSpPr>
        <p:spPr>
          <a:xfrm>
            <a:off x="7470934" y="5815727"/>
            <a:ext cx="1496020" cy="187047"/>
          </a:xfrm>
          <a:prstGeom prst="rect">
            <a:avLst/>
          </a:prstGeom>
          <a:noFill/>
          <a:ln/>
        </p:spPr>
        <p:txBody>
          <a:bodyPr wrap="none" lIns="0" tIns="0" rIns="0" bIns="0" rtlCol="0" anchor="t"/>
          <a:lstStyle/>
          <a:p>
            <a:pPr algn="l" indent="0" marL="0">
              <a:lnSpc>
                <a:spcPts val="1450"/>
              </a:lnSpc>
              <a:buNone/>
            </a:pPr>
            <a:r>
              <a:rPr lang="en-US" sz="1150" dirty="0">
                <a:solidFill>
                  <a:srgbClr val="D6E5EF"/>
                </a:solidFill>
                <a:latin typeface="Roboto Slab" pitchFamily="34" charset="0"/>
                <a:ea typeface="Roboto Slab" pitchFamily="34" charset="-122"/>
                <a:cs typeface="Roboto Slab" pitchFamily="34" charset="-120"/>
              </a:rPr>
              <a:t>At Risk (~17%)</a:t>
            </a:r>
            <a:endParaRPr lang="en-US" sz="1150" dirty="0"/>
          </a:p>
        </p:txBody>
      </p:sp>
      <p:sp>
        <p:nvSpPr>
          <p:cNvPr id="29" name="Text 23"/>
          <p:cNvSpPr/>
          <p:nvPr/>
        </p:nvSpPr>
        <p:spPr>
          <a:xfrm>
            <a:off x="7470934" y="6045994"/>
            <a:ext cx="4443532" cy="153352"/>
          </a:xfrm>
          <a:prstGeom prst="rect">
            <a:avLst/>
          </a:prstGeom>
          <a:noFill/>
          <a:ln/>
        </p:spPr>
        <p:txBody>
          <a:bodyPr wrap="none" lIns="0" tIns="0" rIns="0" bIns="0" rtlCol="0" anchor="t"/>
          <a:lstStyle/>
          <a:p>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Customers whose activity is declining – prioritize reactivation campaigns.</a:t>
            </a:r>
            <a:endParaRPr lang="en-US" sz="900" dirty="0"/>
          </a:p>
        </p:txBody>
      </p:sp>
      <p:sp>
        <p:nvSpPr>
          <p:cNvPr id="30" name="Text 24"/>
          <p:cNvSpPr/>
          <p:nvPr/>
        </p:nvSpPr>
        <p:spPr>
          <a:xfrm>
            <a:off x="2596277" y="6427232"/>
            <a:ext cx="4207312" cy="306705"/>
          </a:xfrm>
          <a:prstGeom prst="rect">
            <a:avLst/>
          </a:prstGeom>
          <a:noFill/>
          <a:ln/>
        </p:spPr>
        <p:txBody>
          <a:bodyPr wrap="none" lIns="0" tIns="0" rIns="0" bIns="0" rtlCol="0" anchor="t"/>
          <a:lstStyle/>
          <a:p>
            <a:pPr algn="l" indent="0" marL="0">
              <a:lnSpc>
                <a:spcPts val="2350"/>
              </a:lnSpc>
              <a:buNone/>
            </a:pPr>
            <a:r>
              <a:rPr lang="en-US" sz="1850" dirty="0">
                <a:solidFill>
                  <a:srgbClr val="000000"/>
                </a:solidFill>
                <a:latin typeface="Roboto Slab" pitchFamily="34" charset="0"/>
                <a:ea typeface="Roboto Slab" pitchFamily="34" charset="-122"/>
                <a:cs typeface="Roboto Slab" pitchFamily="34" charset="-120"/>
              </a:rPr>
              <a:t>🚨</a:t>
            </a:r>
            <a:pPr algn="l" indent="0" marL="0">
              <a:lnSpc>
                <a:spcPts val="2350"/>
              </a:lnSpc>
              <a:buNone/>
            </a:pPr>
            <a:r>
              <a:rPr lang="en-US" sz="1850" dirty="0">
                <a:solidFill>
                  <a:srgbClr val="76B9FF"/>
                </a:solidFill>
                <a:latin typeface="Roboto Slab" pitchFamily="34" charset="0"/>
                <a:ea typeface="Roboto Slab" pitchFamily="34" charset="-122"/>
                <a:cs typeface="Roboto Slab" pitchFamily="34" charset="-120"/>
              </a:rPr>
              <a:t> Business Reality: High Churn Rate</a:t>
            </a:r>
            <a:endParaRPr lang="en-US" sz="1850" dirty="0"/>
          </a:p>
        </p:txBody>
      </p:sp>
      <p:sp>
        <p:nvSpPr>
          <p:cNvPr id="31" name="Text 25"/>
          <p:cNvSpPr/>
          <p:nvPr/>
        </p:nvSpPr>
        <p:spPr>
          <a:xfrm>
            <a:off x="2596277" y="6842165"/>
            <a:ext cx="9437846" cy="306705"/>
          </a:xfrm>
          <a:prstGeom prst="rect">
            <a:avLst/>
          </a:prstGeom>
          <a:noFill/>
          <a:ln/>
        </p:spPr>
        <p:txBody>
          <a:bodyPr wrap="square" lIns="0" tIns="0" rIns="0" bIns="0" rtlCol="0" anchor="t"/>
          <a:lstStyle/>
          <a:p>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With churn defined as 90 days of inactivity, the platform faces an extremely high churn rate of </a:t>
            </a:r>
            <a:pPr algn="l" indent="0" marL="0">
              <a:lnSpc>
                <a:spcPts val="1200"/>
              </a:lnSpc>
              <a:buNone/>
            </a:pPr>
            <a:r>
              <a:rPr lang="en-US" sz="900" b="1" dirty="0">
                <a:solidFill>
                  <a:srgbClr val="D6E5EF"/>
                </a:solidFill>
                <a:latin typeface="Roboto" pitchFamily="34" charset="0"/>
                <a:ea typeface="Roboto" pitchFamily="34" charset="-122"/>
                <a:cs typeface="Roboto" pitchFamily="34" charset="-120"/>
              </a:rPr>
              <a:t>87.76%</a:t>
            </a:r>
            <a:pPr algn="l" indent="0" marL="0">
              <a:lnSpc>
                <a:spcPts val="1200"/>
              </a:lnSpc>
              <a:buNone/>
            </a:pPr>
            <a:r>
              <a:rPr lang="en-US" sz="900" dirty="0">
                <a:solidFill>
                  <a:srgbClr val="D6E5EF"/>
                </a:solidFill>
                <a:latin typeface="Roboto" pitchFamily="34" charset="0"/>
                <a:ea typeface="Roboto" pitchFamily="34" charset="-122"/>
                <a:cs typeface="Roboto" pitchFamily="34" charset="-120"/>
              </a:rPr>
              <a:t> (67,778 churned vs. 9,457 active users). This indicates a critical need for targeted retention strategies.</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3402449" y="573643"/>
            <a:ext cx="2300883" cy="248007"/>
          </a:xfrm>
          <a:prstGeom prst="rect">
            <a:avLst/>
          </a:prstGeom>
          <a:noFill/>
          <a:ln/>
        </p:spPr>
        <p:txBody>
          <a:bodyPr wrap="none" lIns="0" tIns="0" rIns="0" bIns="0" rtlCol="0" anchor="t"/>
          <a:lstStyle/>
          <a:p>
            <a:pPr algn="l" indent="0" marL="0">
              <a:lnSpc>
                <a:spcPts val="1950"/>
              </a:lnSpc>
              <a:buNone/>
            </a:pPr>
            <a:r>
              <a:rPr lang="en-US" sz="1550" dirty="0">
                <a:solidFill>
                  <a:srgbClr val="76B9FF"/>
                </a:solidFill>
                <a:latin typeface="Roboto Slab" pitchFamily="34" charset="0"/>
                <a:ea typeface="Roboto Slab" pitchFamily="34" charset="-122"/>
                <a:cs typeface="Roboto Slab" pitchFamily="34" charset="-120"/>
              </a:rPr>
              <a:t>Machine Learning Layer</a:t>
            </a:r>
            <a:endParaRPr lang="en-US" sz="1550" dirty="0"/>
          </a:p>
        </p:txBody>
      </p:sp>
      <p:sp>
        <p:nvSpPr>
          <p:cNvPr id="3" name="Text 1"/>
          <p:cNvSpPr/>
          <p:nvPr/>
        </p:nvSpPr>
        <p:spPr>
          <a:xfrm>
            <a:off x="3402449" y="920829"/>
            <a:ext cx="7825502" cy="237887"/>
          </a:xfrm>
          <a:prstGeom prst="rect">
            <a:avLst/>
          </a:prstGeom>
          <a:noFill/>
          <a:ln/>
        </p:spPr>
        <p:txBody>
          <a:bodyPr wrap="square" lIns="0" tIns="0" rIns="0" bIns="0" rtlCol="0" anchor="t"/>
          <a:lstStyle/>
          <a:p>
            <a:pPr algn="l" indent="0" marL="0">
              <a:lnSpc>
                <a:spcPts val="900"/>
              </a:lnSpc>
              <a:buNone/>
            </a:pPr>
            <a:r>
              <a:rPr lang="en-US" sz="750" dirty="0">
                <a:solidFill>
                  <a:srgbClr val="D6E5EF"/>
                </a:solidFill>
                <a:latin typeface="Roboto" pitchFamily="34" charset="0"/>
                <a:ea typeface="Roboto" pitchFamily="34" charset="-122"/>
                <a:cs typeface="Roboto" pitchFamily="34" charset="-120"/>
              </a:rPr>
              <a:t>To build a robust churn prediction system, several machine learning models were tested and evaluated based on their ROC AUC scores. The goal was to identify the most effective algorithm for accurately predicting customer churn.</a:t>
            </a:r>
            <a:endParaRPr lang="en-US" sz="750" dirty="0"/>
          </a:p>
        </p:txBody>
      </p:sp>
      <p:pic>
        <p:nvPicPr>
          <p:cNvPr id="4" name="Image 0" descr="preencoded.png">    </p:cNvPr>
          <p:cNvPicPr>
            <a:picLocks noChangeAspect="1"/>
          </p:cNvPicPr>
          <p:nvPr/>
        </p:nvPicPr>
        <p:blipFill>
          <a:blip r:embed="rId1"/>
          <a:stretch>
            <a:fillRect/>
          </a:stretch>
        </p:blipFill>
        <p:spPr>
          <a:xfrm>
            <a:off x="3402449" y="1317408"/>
            <a:ext cx="7825740" cy="4283563"/>
          </a:xfrm>
          <a:prstGeom prst="rect">
            <a:avLst/>
          </a:prstGeom>
        </p:spPr>
      </p:pic>
      <p:sp>
        <p:nvSpPr>
          <p:cNvPr id="5" name="Text 2"/>
          <p:cNvSpPr/>
          <p:nvPr/>
        </p:nvSpPr>
        <p:spPr>
          <a:xfrm>
            <a:off x="3402449" y="5652373"/>
            <a:ext cx="7825502" cy="118943"/>
          </a:xfrm>
          <a:prstGeom prst="rect">
            <a:avLst/>
          </a:prstGeom>
          <a:noFill/>
          <a:ln/>
        </p:spPr>
        <p:txBody>
          <a:bodyPr wrap="none" lIns="0" tIns="0" rIns="0" bIns="0" rtlCol="0" anchor="t"/>
          <a:lstStyle/>
          <a:p>
            <a:pPr algn="l" indent="0" marL="0">
              <a:lnSpc>
                <a:spcPts val="900"/>
              </a:lnSpc>
              <a:buNone/>
            </a:pPr>
            <a:r>
              <a:rPr lang="en-US" sz="750" dirty="0">
                <a:solidFill>
                  <a:srgbClr val="D6E5EF"/>
                </a:solidFill>
                <a:latin typeface="Roboto" pitchFamily="34" charset="0"/>
                <a:ea typeface="Roboto" pitchFamily="34" charset="-122"/>
                <a:cs typeface="Roboto" pitchFamily="34" charset="-120"/>
              </a:rPr>
              <a:t>After initial testing, an optimized </a:t>
            </a:r>
            <a:pPr algn="l" indent="0" marL="0">
              <a:lnSpc>
                <a:spcPts val="900"/>
              </a:lnSpc>
              <a:buNone/>
            </a:pPr>
            <a:r>
              <a:rPr lang="en-US" sz="750" b="1" dirty="0">
                <a:solidFill>
                  <a:srgbClr val="D6E5EF"/>
                </a:solidFill>
                <a:latin typeface="Roboto" pitchFamily="34" charset="0"/>
                <a:ea typeface="Roboto" pitchFamily="34" charset="-122"/>
                <a:cs typeface="Roboto" pitchFamily="34" charset="-120"/>
              </a:rPr>
              <a:t>Random Forest</a:t>
            </a:r>
            <a:pPr algn="l" indent="0" marL="0">
              <a:lnSpc>
                <a:spcPts val="900"/>
              </a:lnSpc>
              <a:buNone/>
            </a:pPr>
            <a:r>
              <a:rPr lang="en-US" sz="750" dirty="0">
                <a:solidFill>
                  <a:srgbClr val="D6E5EF"/>
                </a:solidFill>
                <a:latin typeface="Roboto" pitchFamily="34" charset="0"/>
                <a:ea typeface="Roboto" pitchFamily="34" charset="-122"/>
                <a:cs typeface="Roboto" pitchFamily="34" charset="-120"/>
              </a:rPr>
              <a:t> model achieved a significantly higher ROC AUC of </a:t>
            </a:r>
            <a:pPr algn="l" indent="0" marL="0">
              <a:lnSpc>
                <a:spcPts val="900"/>
              </a:lnSpc>
              <a:buNone/>
            </a:pPr>
            <a:r>
              <a:rPr lang="en-US" sz="750" b="1" dirty="0">
                <a:solidFill>
                  <a:srgbClr val="FF0000"/>
                </a:solidFill>
                <a:latin typeface="Roboto" pitchFamily="34" charset="0"/>
                <a:ea typeface="Roboto" pitchFamily="34" charset="-122"/>
                <a:cs typeface="Roboto" pitchFamily="34" charset="-120"/>
              </a:rPr>
              <a:t>0.91</a:t>
            </a:r>
            <a:pPr algn="l" indent="0" marL="0">
              <a:lnSpc>
                <a:spcPts val="900"/>
              </a:lnSpc>
              <a:buNone/>
            </a:pPr>
            <a:r>
              <a:rPr lang="en-US" sz="750" dirty="0">
                <a:solidFill>
                  <a:srgbClr val="D6E5EF"/>
                </a:solidFill>
                <a:latin typeface="Roboto" pitchFamily="34" charset="0"/>
                <a:ea typeface="Roboto" pitchFamily="34" charset="-122"/>
                <a:cs typeface="Roboto" pitchFamily="34" charset="-120"/>
              </a:rPr>
              <a:t>, making it the chosen model for production deployment.</a:t>
            </a:r>
            <a:endParaRPr lang="en-US" sz="750" dirty="0"/>
          </a:p>
        </p:txBody>
      </p:sp>
      <p:sp>
        <p:nvSpPr>
          <p:cNvPr id="6" name="Text 3"/>
          <p:cNvSpPr/>
          <p:nvPr/>
        </p:nvSpPr>
        <p:spPr>
          <a:xfrm>
            <a:off x="3402449" y="5845731"/>
            <a:ext cx="1681877" cy="185976"/>
          </a:xfrm>
          <a:prstGeom prst="rect">
            <a:avLst/>
          </a:prstGeom>
          <a:noFill/>
          <a:ln/>
        </p:spPr>
        <p:txBody>
          <a:bodyPr wrap="none" lIns="0" tIns="0" rIns="0" bIns="0" rtlCol="0" anchor="t"/>
          <a:lstStyle/>
          <a:p>
            <a:pPr algn="l" indent="0" marL="0">
              <a:lnSpc>
                <a:spcPts val="1450"/>
              </a:lnSpc>
              <a:buNone/>
            </a:pPr>
            <a:r>
              <a:rPr lang="en-US" sz="1150" dirty="0">
                <a:solidFill>
                  <a:srgbClr val="76B9FF"/>
                </a:solidFill>
                <a:latin typeface="Roboto Slab" pitchFamily="34" charset="0"/>
                <a:ea typeface="Roboto Slab" pitchFamily="34" charset="-122"/>
                <a:cs typeface="Roboto Slab" pitchFamily="34" charset="-120"/>
              </a:rPr>
              <a:t>Key Feature Importance</a:t>
            </a:r>
            <a:endParaRPr lang="en-US" sz="1150" dirty="0"/>
          </a:p>
        </p:txBody>
      </p:sp>
      <p:sp>
        <p:nvSpPr>
          <p:cNvPr id="7" name="Shape 4"/>
          <p:cNvSpPr/>
          <p:nvPr/>
        </p:nvSpPr>
        <p:spPr>
          <a:xfrm>
            <a:off x="3402449" y="6106120"/>
            <a:ext cx="3887986" cy="297656"/>
          </a:xfrm>
          <a:prstGeom prst="roundRect">
            <a:avLst>
              <a:gd name="adj" fmla="val 480089"/>
            </a:avLst>
          </a:prstGeom>
          <a:solidFill>
            <a:srgbClr val="3F4652"/>
          </a:solidFill>
          <a:ln/>
        </p:spPr>
      </p:sp>
      <p:sp>
        <p:nvSpPr>
          <p:cNvPr id="8" name="Text 5"/>
          <p:cNvSpPr/>
          <p:nvPr/>
        </p:nvSpPr>
        <p:spPr>
          <a:xfrm>
            <a:off x="5271968" y="6161961"/>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D6E5EF"/>
                </a:solidFill>
                <a:latin typeface="Roboto Slab" pitchFamily="34" charset="0"/>
                <a:ea typeface="Roboto Slab" pitchFamily="34" charset="-122"/>
                <a:cs typeface="Roboto Slab" pitchFamily="34" charset="-120"/>
              </a:rPr>
              <a:t>1</a:t>
            </a:r>
            <a:endParaRPr lang="en-US" sz="1150" dirty="0"/>
          </a:p>
        </p:txBody>
      </p:sp>
      <p:sp>
        <p:nvSpPr>
          <p:cNvPr id="9" name="Text 6"/>
          <p:cNvSpPr/>
          <p:nvPr/>
        </p:nvSpPr>
        <p:spPr>
          <a:xfrm>
            <a:off x="3501628" y="6453307"/>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D6E5EF"/>
                </a:solidFill>
                <a:latin typeface="Roboto Slab" pitchFamily="34" charset="0"/>
                <a:ea typeface="Roboto Slab" pitchFamily="34" charset="-122"/>
                <a:cs typeface="Roboto Slab" pitchFamily="34" charset="-120"/>
              </a:rPr>
              <a:t>Recency</a:t>
            </a:r>
            <a:endParaRPr lang="en-US" sz="950" dirty="0"/>
          </a:p>
        </p:txBody>
      </p:sp>
      <p:sp>
        <p:nvSpPr>
          <p:cNvPr id="10" name="Text 7"/>
          <p:cNvSpPr/>
          <p:nvPr/>
        </p:nvSpPr>
        <p:spPr>
          <a:xfrm>
            <a:off x="3501628" y="6638092"/>
            <a:ext cx="3689628" cy="118943"/>
          </a:xfrm>
          <a:prstGeom prst="rect">
            <a:avLst/>
          </a:prstGeom>
          <a:noFill/>
          <a:ln/>
        </p:spPr>
        <p:txBody>
          <a:bodyPr wrap="none" lIns="0" tIns="0" rIns="0" bIns="0" rtlCol="0" anchor="t"/>
          <a:lstStyle/>
          <a:p>
            <a:pPr algn="l" indent="0" marL="0">
              <a:lnSpc>
                <a:spcPts val="900"/>
              </a:lnSpc>
              <a:buNone/>
            </a:pPr>
            <a:r>
              <a:rPr lang="en-US" sz="750" dirty="0">
                <a:solidFill>
                  <a:srgbClr val="D6E5EF"/>
                </a:solidFill>
                <a:latin typeface="Roboto" pitchFamily="34" charset="0"/>
                <a:ea typeface="Roboto" pitchFamily="34" charset="-122"/>
                <a:cs typeface="Roboto" pitchFamily="34" charset="-120"/>
              </a:rPr>
              <a:t>Strongest predictor: how recently a customer made an order.</a:t>
            </a:r>
            <a:endParaRPr lang="en-US" sz="750" dirty="0"/>
          </a:p>
        </p:txBody>
      </p:sp>
      <p:sp>
        <p:nvSpPr>
          <p:cNvPr id="11" name="Shape 8"/>
          <p:cNvSpPr/>
          <p:nvPr/>
        </p:nvSpPr>
        <p:spPr>
          <a:xfrm>
            <a:off x="7339965" y="6106120"/>
            <a:ext cx="3887986" cy="297656"/>
          </a:xfrm>
          <a:prstGeom prst="roundRect">
            <a:avLst>
              <a:gd name="adj" fmla="val 480089"/>
            </a:avLst>
          </a:prstGeom>
          <a:solidFill>
            <a:srgbClr val="3F4652"/>
          </a:solidFill>
          <a:ln/>
        </p:spPr>
      </p:sp>
      <p:sp>
        <p:nvSpPr>
          <p:cNvPr id="12" name="Text 9"/>
          <p:cNvSpPr/>
          <p:nvPr/>
        </p:nvSpPr>
        <p:spPr>
          <a:xfrm>
            <a:off x="9209484" y="6161961"/>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D6E5EF"/>
                </a:solidFill>
                <a:latin typeface="Roboto Slab" pitchFamily="34" charset="0"/>
                <a:ea typeface="Roboto Slab" pitchFamily="34" charset="-122"/>
                <a:cs typeface="Roboto Slab" pitchFamily="34" charset="-120"/>
              </a:rPr>
              <a:t>2</a:t>
            </a:r>
            <a:endParaRPr lang="en-US" sz="1150" dirty="0"/>
          </a:p>
        </p:txBody>
      </p:sp>
      <p:sp>
        <p:nvSpPr>
          <p:cNvPr id="13" name="Text 10"/>
          <p:cNvSpPr/>
          <p:nvPr/>
        </p:nvSpPr>
        <p:spPr>
          <a:xfrm>
            <a:off x="7439144" y="6453307"/>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D6E5EF"/>
                </a:solidFill>
                <a:latin typeface="Roboto Slab" pitchFamily="34" charset="0"/>
                <a:ea typeface="Roboto Slab" pitchFamily="34" charset="-122"/>
                <a:cs typeface="Roboto Slab" pitchFamily="34" charset="-120"/>
              </a:rPr>
              <a:t>Total Orders</a:t>
            </a:r>
            <a:endParaRPr lang="en-US" sz="950" dirty="0"/>
          </a:p>
        </p:txBody>
      </p:sp>
      <p:sp>
        <p:nvSpPr>
          <p:cNvPr id="14" name="Text 11"/>
          <p:cNvSpPr/>
          <p:nvPr/>
        </p:nvSpPr>
        <p:spPr>
          <a:xfrm>
            <a:off x="7439144" y="6638092"/>
            <a:ext cx="3689628" cy="118943"/>
          </a:xfrm>
          <a:prstGeom prst="rect">
            <a:avLst/>
          </a:prstGeom>
          <a:noFill/>
          <a:ln/>
        </p:spPr>
        <p:txBody>
          <a:bodyPr wrap="none" lIns="0" tIns="0" rIns="0" bIns="0" rtlCol="0" anchor="t"/>
          <a:lstStyle/>
          <a:p>
            <a:pPr algn="l" indent="0" marL="0">
              <a:lnSpc>
                <a:spcPts val="900"/>
              </a:lnSpc>
              <a:buNone/>
            </a:pPr>
            <a:r>
              <a:rPr lang="en-US" sz="750" dirty="0">
                <a:solidFill>
                  <a:srgbClr val="D6E5EF"/>
                </a:solidFill>
                <a:latin typeface="Roboto" pitchFamily="34" charset="0"/>
                <a:ea typeface="Roboto" pitchFamily="34" charset="-122"/>
                <a:cs typeface="Roboto" pitchFamily="34" charset="-120"/>
              </a:rPr>
              <a:t>Cumulative number of orders placed by the customer.</a:t>
            </a:r>
            <a:endParaRPr lang="en-US" sz="750" dirty="0"/>
          </a:p>
        </p:txBody>
      </p:sp>
      <p:sp>
        <p:nvSpPr>
          <p:cNvPr id="15" name="Shape 12"/>
          <p:cNvSpPr/>
          <p:nvPr/>
        </p:nvSpPr>
        <p:spPr>
          <a:xfrm>
            <a:off x="3402449" y="6905744"/>
            <a:ext cx="3887986" cy="297656"/>
          </a:xfrm>
          <a:prstGeom prst="roundRect">
            <a:avLst>
              <a:gd name="adj" fmla="val 480089"/>
            </a:avLst>
          </a:prstGeom>
          <a:solidFill>
            <a:srgbClr val="3F4652"/>
          </a:solidFill>
          <a:ln/>
        </p:spPr>
      </p:sp>
      <p:sp>
        <p:nvSpPr>
          <p:cNvPr id="16" name="Text 13"/>
          <p:cNvSpPr/>
          <p:nvPr/>
        </p:nvSpPr>
        <p:spPr>
          <a:xfrm>
            <a:off x="5271968" y="6961584"/>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D6E5EF"/>
                </a:solidFill>
                <a:latin typeface="Roboto Slab" pitchFamily="34" charset="0"/>
                <a:ea typeface="Roboto Slab" pitchFamily="34" charset="-122"/>
                <a:cs typeface="Roboto Slab" pitchFamily="34" charset="-120"/>
              </a:rPr>
              <a:t>3</a:t>
            </a:r>
            <a:endParaRPr lang="en-US" sz="1150" dirty="0"/>
          </a:p>
        </p:txBody>
      </p:sp>
      <p:sp>
        <p:nvSpPr>
          <p:cNvPr id="17" name="Text 14"/>
          <p:cNvSpPr/>
          <p:nvPr/>
        </p:nvSpPr>
        <p:spPr>
          <a:xfrm>
            <a:off x="3501628" y="7252930"/>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D6E5EF"/>
                </a:solidFill>
                <a:latin typeface="Roboto Slab" pitchFamily="34" charset="0"/>
                <a:ea typeface="Roboto Slab" pitchFamily="34" charset="-122"/>
                <a:cs typeface="Roboto Slab" pitchFamily="34" charset="-120"/>
              </a:rPr>
              <a:t>Avg Order Value</a:t>
            </a:r>
            <a:endParaRPr lang="en-US" sz="950" dirty="0"/>
          </a:p>
        </p:txBody>
      </p:sp>
      <p:sp>
        <p:nvSpPr>
          <p:cNvPr id="18" name="Text 15"/>
          <p:cNvSpPr/>
          <p:nvPr/>
        </p:nvSpPr>
        <p:spPr>
          <a:xfrm>
            <a:off x="3501628" y="7437715"/>
            <a:ext cx="3689628" cy="118943"/>
          </a:xfrm>
          <a:prstGeom prst="rect">
            <a:avLst/>
          </a:prstGeom>
          <a:noFill/>
          <a:ln/>
        </p:spPr>
        <p:txBody>
          <a:bodyPr wrap="none" lIns="0" tIns="0" rIns="0" bIns="0" rtlCol="0" anchor="t"/>
          <a:lstStyle/>
          <a:p>
            <a:pPr algn="l" indent="0" marL="0">
              <a:lnSpc>
                <a:spcPts val="900"/>
              </a:lnSpc>
              <a:buNone/>
            </a:pPr>
            <a:r>
              <a:rPr lang="en-US" sz="750" dirty="0">
                <a:solidFill>
                  <a:srgbClr val="D6E5EF"/>
                </a:solidFill>
                <a:latin typeface="Roboto" pitchFamily="34" charset="0"/>
                <a:ea typeface="Roboto" pitchFamily="34" charset="-122"/>
                <a:cs typeface="Roboto" pitchFamily="34" charset="-120"/>
              </a:rPr>
              <a:t>The average spend per order, indicating customer value.</a:t>
            </a:r>
            <a:endParaRPr lang="en-US" sz="750" dirty="0"/>
          </a:p>
        </p:txBody>
      </p:sp>
      <p:sp>
        <p:nvSpPr>
          <p:cNvPr id="19" name="Shape 16"/>
          <p:cNvSpPr/>
          <p:nvPr/>
        </p:nvSpPr>
        <p:spPr>
          <a:xfrm>
            <a:off x="7339965" y="6905744"/>
            <a:ext cx="3887986" cy="297656"/>
          </a:xfrm>
          <a:prstGeom prst="roundRect">
            <a:avLst>
              <a:gd name="adj" fmla="val 480089"/>
            </a:avLst>
          </a:prstGeom>
          <a:solidFill>
            <a:srgbClr val="3F4652"/>
          </a:solidFill>
          <a:ln/>
        </p:spPr>
      </p:sp>
      <p:sp>
        <p:nvSpPr>
          <p:cNvPr id="20" name="Text 17"/>
          <p:cNvSpPr/>
          <p:nvPr/>
        </p:nvSpPr>
        <p:spPr>
          <a:xfrm>
            <a:off x="9209484" y="6961584"/>
            <a:ext cx="148828" cy="185976"/>
          </a:xfrm>
          <a:prstGeom prst="rect">
            <a:avLst/>
          </a:prstGeom>
          <a:noFill/>
          <a:ln/>
        </p:spPr>
        <p:txBody>
          <a:bodyPr wrap="none" lIns="0" tIns="0" rIns="0" bIns="0" rtlCol="0" anchor="t"/>
          <a:lstStyle/>
          <a:p>
            <a:pPr algn="l" indent="0" marL="0">
              <a:lnSpc>
                <a:spcPts val="1150"/>
              </a:lnSpc>
              <a:buNone/>
            </a:pPr>
            <a:r>
              <a:rPr lang="en-US" sz="1150" dirty="0">
                <a:solidFill>
                  <a:srgbClr val="D6E5EF"/>
                </a:solidFill>
                <a:latin typeface="Roboto Slab" pitchFamily="34" charset="0"/>
                <a:ea typeface="Roboto Slab" pitchFamily="34" charset="-122"/>
                <a:cs typeface="Roboto Slab" pitchFamily="34" charset="-120"/>
              </a:rPr>
              <a:t>4</a:t>
            </a:r>
            <a:endParaRPr lang="en-US" sz="1150" dirty="0"/>
          </a:p>
        </p:txBody>
      </p:sp>
      <p:sp>
        <p:nvSpPr>
          <p:cNvPr id="21" name="Text 18"/>
          <p:cNvSpPr/>
          <p:nvPr/>
        </p:nvSpPr>
        <p:spPr>
          <a:xfrm>
            <a:off x="7439144" y="7252930"/>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D6E5EF"/>
                </a:solidFill>
                <a:latin typeface="Roboto Slab" pitchFamily="34" charset="0"/>
                <a:ea typeface="Roboto Slab" pitchFamily="34" charset="-122"/>
                <a:cs typeface="Roboto Slab" pitchFamily="34" charset="-120"/>
              </a:rPr>
              <a:t>Total Revenue</a:t>
            </a:r>
            <a:endParaRPr lang="en-US" sz="950" dirty="0"/>
          </a:p>
        </p:txBody>
      </p:sp>
      <p:sp>
        <p:nvSpPr>
          <p:cNvPr id="22" name="Text 19"/>
          <p:cNvSpPr/>
          <p:nvPr/>
        </p:nvSpPr>
        <p:spPr>
          <a:xfrm>
            <a:off x="7439144" y="7437715"/>
            <a:ext cx="3689628" cy="118943"/>
          </a:xfrm>
          <a:prstGeom prst="rect">
            <a:avLst/>
          </a:prstGeom>
          <a:noFill/>
          <a:ln/>
        </p:spPr>
        <p:txBody>
          <a:bodyPr wrap="none" lIns="0" tIns="0" rIns="0" bIns="0" rtlCol="0" anchor="t"/>
          <a:lstStyle/>
          <a:p>
            <a:pPr algn="l" indent="0" marL="0">
              <a:lnSpc>
                <a:spcPts val="900"/>
              </a:lnSpc>
              <a:buNone/>
            </a:pPr>
            <a:r>
              <a:rPr lang="en-US" sz="750" dirty="0">
                <a:solidFill>
                  <a:srgbClr val="D6E5EF"/>
                </a:solidFill>
                <a:latin typeface="Roboto" pitchFamily="34" charset="0"/>
                <a:ea typeface="Roboto" pitchFamily="34" charset="-122"/>
                <a:cs typeface="Roboto" pitchFamily="34" charset="-120"/>
              </a:rPr>
              <a:t>Overall revenue generated by the customer.</a:t>
            </a:r>
            <a:endParaRPr lang="en-US" sz="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54386"/>
            <a:ext cx="3969425" cy="496133"/>
          </a:xfrm>
          <a:prstGeom prst="rect">
            <a:avLst/>
          </a:prstGeom>
          <a:noFill/>
          <a:ln/>
        </p:spPr>
        <p:txBody>
          <a:bodyPr wrap="non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Executive Summary</a:t>
            </a:r>
            <a:endParaRPr lang="en-US" sz="3100" dirty="0"/>
          </a:p>
        </p:txBody>
      </p:sp>
      <p:sp>
        <p:nvSpPr>
          <p:cNvPr id="3" name="Text 1"/>
          <p:cNvSpPr/>
          <p:nvPr/>
        </p:nvSpPr>
        <p:spPr>
          <a:xfrm>
            <a:off x="793790" y="2647355"/>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This project builds a production-ready churn prediction capability and accompanying analytics layer to support retention and revenue-growth decisions. Key objectives: understand revenue behavior, segment customers, quantify churn drivers, predict attrition at the user-level, and deliver an interactive dashboard plus a deployable prediction API. Technologies: SQL for extraction &amp; aggregation, Power BI for KPI visualization, Python for EDA and modeling, ML algorithms for churn prediction, and Flask + Docker + Render for cloud deployment.</a:t>
            </a:r>
            <a:endParaRPr lang="en-US" sz="1550" dirty="0"/>
          </a:p>
        </p:txBody>
      </p:sp>
      <p:pic>
        <p:nvPicPr>
          <p:cNvPr id="4" name="Image 0" descr="preencoded.png">    </p:cNvPr>
          <p:cNvPicPr>
            <a:picLocks noChangeAspect="1"/>
          </p:cNvPicPr>
          <p:nvPr/>
        </p:nvPicPr>
        <p:blipFill>
          <a:blip r:embed="rId1"/>
          <a:stretch>
            <a:fillRect/>
          </a:stretch>
        </p:blipFill>
        <p:spPr>
          <a:xfrm>
            <a:off x="793790" y="4140756"/>
            <a:ext cx="1212771" cy="749498"/>
          </a:xfrm>
          <a:prstGeom prst="rect">
            <a:avLst/>
          </a:prstGeom>
        </p:spPr>
      </p:pic>
      <p:sp>
        <p:nvSpPr>
          <p:cNvPr id="5" name="Text 2"/>
          <p:cNvSpPr/>
          <p:nvPr/>
        </p:nvSpPr>
        <p:spPr>
          <a:xfrm>
            <a:off x="2254568" y="414075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Data Layer</a:t>
            </a:r>
            <a:endParaRPr lang="en-US" sz="1950" dirty="0"/>
          </a:p>
        </p:txBody>
      </p:sp>
      <p:sp>
        <p:nvSpPr>
          <p:cNvPr id="6" name="Text 3"/>
          <p:cNvSpPr/>
          <p:nvPr/>
        </p:nvSpPr>
        <p:spPr>
          <a:xfrm>
            <a:off x="2254568" y="4569976"/>
            <a:ext cx="2721412"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Multi-table joins (users, orders, restaurants, menu, food) producing a consolidated event-level dataset (~1.18M rows).</a:t>
            </a:r>
            <a:endParaRPr lang="en-US" sz="1550" dirty="0"/>
          </a:p>
        </p:txBody>
      </p:sp>
      <p:pic>
        <p:nvPicPr>
          <p:cNvPr id="7" name="Image 1" descr="preencoded.png">    </p:cNvPr>
          <p:cNvPicPr>
            <a:picLocks noChangeAspect="1"/>
          </p:cNvPicPr>
          <p:nvPr/>
        </p:nvPicPr>
        <p:blipFill>
          <a:blip r:embed="rId2"/>
          <a:stretch>
            <a:fillRect/>
          </a:stretch>
        </p:blipFill>
        <p:spPr>
          <a:xfrm>
            <a:off x="5223986" y="4140756"/>
            <a:ext cx="1212771" cy="749498"/>
          </a:xfrm>
          <a:prstGeom prst="rect">
            <a:avLst/>
          </a:prstGeom>
        </p:spPr>
      </p:pic>
      <p:sp>
        <p:nvSpPr>
          <p:cNvPr id="8" name="Text 4"/>
          <p:cNvSpPr/>
          <p:nvPr/>
        </p:nvSpPr>
        <p:spPr>
          <a:xfrm>
            <a:off x="6684764" y="414075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Analytics Layer</a:t>
            </a:r>
            <a:endParaRPr lang="en-US" sz="1950" dirty="0"/>
          </a:p>
        </p:txBody>
      </p:sp>
      <p:sp>
        <p:nvSpPr>
          <p:cNvPr id="9" name="Text 5"/>
          <p:cNvSpPr/>
          <p:nvPr/>
        </p:nvSpPr>
        <p:spPr>
          <a:xfrm>
            <a:off x="6684764" y="4569976"/>
            <a:ext cx="2721531"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Power BI dashboards for revenue trend, city performance, and cohort analysis enabling stakeholder self-serve exploration.</a:t>
            </a:r>
            <a:endParaRPr lang="en-US" sz="1550" dirty="0"/>
          </a:p>
        </p:txBody>
      </p:sp>
      <p:pic>
        <p:nvPicPr>
          <p:cNvPr id="10" name="Image 2" descr="preencoded.png">    </p:cNvPr>
          <p:cNvPicPr>
            <a:picLocks noChangeAspect="1"/>
          </p:cNvPicPr>
          <p:nvPr/>
        </p:nvPicPr>
        <p:blipFill>
          <a:blip r:embed="rId3"/>
          <a:stretch>
            <a:fillRect/>
          </a:stretch>
        </p:blipFill>
        <p:spPr>
          <a:xfrm>
            <a:off x="9654302" y="4140756"/>
            <a:ext cx="1212771" cy="749498"/>
          </a:xfrm>
          <a:prstGeom prst="rect">
            <a:avLst/>
          </a:prstGeom>
        </p:spPr>
      </p:pic>
      <p:sp>
        <p:nvSpPr>
          <p:cNvPr id="11" name="Text 6"/>
          <p:cNvSpPr/>
          <p:nvPr/>
        </p:nvSpPr>
        <p:spPr>
          <a:xfrm>
            <a:off x="11115080" y="414075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ML &amp; Deployment</a:t>
            </a:r>
            <a:endParaRPr lang="en-US" sz="1950" dirty="0"/>
          </a:p>
        </p:txBody>
      </p:sp>
      <p:sp>
        <p:nvSpPr>
          <p:cNvPr id="12" name="Text 7"/>
          <p:cNvSpPr/>
          <p:nvPr/>
        </p:nvSpPr>
        <p:spPr>
          <a:xfrm>
            <a:off x="11115080" y="4569976"/>
            <a:ext cx="2721531" cy="190523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Feature engineering, model training (classification), evaluation, and deployment as an API using Flask containerized with Docker and hosted on Render.</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19150"/>
            <a:ext cx="5356741" cy="496133"/>
          </a:xfrm>
          <a:prstGeom prst="rect">
            <a:avLst/>
          </a:prstGeom>
          <a:noFill/>
          <a:ln/>
        </p:spPr>
        <p:txBody>
          <a:bodyPr wrap="non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Business Problem Statement</a:t>
            </a:r>
            <a:endParaRPr lang="en-US" sz="3100" dirty="0"/>
          </a:p>
        </p:txBody>
      </p:sp>
      <p:sp>
        <p:nvSpPr>
          <p:cNvPr id="4" name="Text 1"/>
          <p:cNvSpPr/>
          <p:nvPr/>
        </p:nvSpPr>
        <p:spPr>
          <a:xfrm>
            <a:off x="6280190" y="1612940"/>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Swiggy operates in a highly competitive market with revenue volatility and elevated churn. This analysis answers core strategic questions: Is revenue stable or volatile? Which cities generate sustainable revenue? Do ratings influence sales? Are customers being retained or churning? What share of customers drives most revenue? Can we predict churn early enough to act?</a:t>
            </a:r>
            <a:endParaRPr lang="en-US" sz="15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0190" y="3423880"/>
            <a:ext cx="496133" cy="496133"/>
          </a:xfrm>
          <a:prstGeom prst="rect">
            <a:avLst/>
          </a:prstGeom>
        </p:spPr>
      </p:pic>
      <p:sp>
        <p:nvSpPr>
          <p:cNvPr id="6" name="Text 2"/>
          <p:cNvSpPr/>
          <p:nvPr/>
        </p:nvSpPr>
        <p:spPr>
          <a:xfrm>
            <a:off x="7024330" y="342388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Revenue Stability</a:t>
            </a:r>
            <a:endParaRPr lang="en-US" sz="1950" dirty="0"/>
          </a:p>
        </p:txBody>
      </p:sp>
      <p:sp>
        <p:nvSpPr>
          <p:cNvPr id="7" name="Text 3"/>
          <p:cNvSpPr/>
          <p:nvPr/>
        </p:nvSpPr>
        <p:spPr>
          <a:xfrm>
            <a:off x="7024330" y="3853101"/>
            <a:ext cx="6812280"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Measure trends, volatility (std dev), and seasonal effects to detect risk periods for revenue.</a:t>
            </a:r>
            <a:endParaRPr lang="en-US" sz="1550" dirty="0"/>
          </a:p>
        </p:txBody>
      </p:sp>
      <p:pic>
        <p:nvPicPr>
          <p:cNvPr id="8"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0190" y="4885015"/>
            <a:ext cx="496133" cy="496133"/>
          </a:xfrm>
          <a:prstGeom prst="rect">
            <a:avLst/>
          </a:prstGeom>
        </p:spPr>
      </p:pic>
      <p:sp>
        <p:nvSpPr>
          <p:cNvPr id="9" name="Text 4"/>
          <p:cNvSpPr/>
          <p:nvPr/>
        </p:nvSpPr>
        <p:spPr>
          <a:xfrm>
            <a:off x="7024330" y="488501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City Performance</a:t>
            </a:r>
            <a:endParaRPr lang="en-US" sz="1950" dirty="0"/>
          </a:p>
        </p:txBody>
      </p:sp>
      <p:sp>
        <p:nvSpPr>
          <p:cNvPr id="10" name="Text 5"/>
          <p:cNvSpPr/>
          <p:nvPr/>
        </p:nvSpPr>
        <p:spPr>
          <a:xfrm>
            <a:off x="7024330" y="5314236"/>
            <a:ext cx="6812280"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Rank cities by revenue, growth, and retention to prioritize investment and ops focus.</a:t>
            </a:r>
            <a:endParaRPr lang="en-US" sz="1550" dirty="0"/>
          </a:p>
        </p:txBody>
      </p:sp>
      <p:pic>
        <p:nvPicPr>
          <p:cNvPr id="11"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0190" y="6346150"/>
            <a:ext cx="496133" cy="496133"/>
          </a:xfrm>
          <a:prstGeom prst="rect">
            <a:avLst/>
          </a:prstGeom>
        </p:spPr>
      </p:pic>
      <p:sp>
        <p:nvSpPr>
          <p:cNvPr id="12" name="Text 6"/>
          <p:cNvSpPr/>
          <p:nvPr/>
        </p:nvSpPr>
        <p:spPr>
          <a:xfrm>
            <a:off x="7024330" y="6346150"/>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Churn Prediction</a:t>
            </a:r>
            <a:endParaRPr lang="en-US" sz="1950" dirty="0"/>
          </a:p>
        </p:txBody>
      </p:sp>
      <p:sp>
        <p:nvSpPr>
          <p:cNvPr id="13" name="Text 7"/>
          <p:cNvSpPr/>
          <p:nvPr/>
        </p:nvSpPr>
        <p:spPr>
          <a:xfrm>
            <a:off x="7024330" y="6775371"/>
            <a:ext cx="6812280"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Predict at-risk users so product and marketing teams can intervene with targeted retention tactics.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171944"/>
            <a:ext cx="3969425" cy="496133"/>
          </a:xfrm>
          <a:prstGeom prst="rect">
            <a:avLst/>
          </a:prstGeom>
          <a:noFill/>
          <a:ln/>
        </p:spPr>
        <p:txBody>
          <a:bodyPr wrap="non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Dataset Architecture</a:t>
            </a:r>
            <a:endParaRPr lang="en-US" sz="3100" dirty="0"/>
          </a:p>
        </p:txBody>
      </p:sp>
      <p:sp>
        <p:nvSpPr>
          <p:cNvPr id="4" name="Text 1"/>
          <p:cNvSpPr/>
          <p:nvPr/>
        </p:nvSpPr>
        <p:spPr>
          <a:xfrm>
            <a:off x="793790" y="3965734"/>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The analysis used five core tables: Users, Orders, Restaurants, Menu, and Food. Relationships: Users (1) → Orders (many); Restaurants (1) → Orders (many); Restaurants (1) → Menu (many); Menu (1) → Food (many). After merges and cleaning, the consolidated dataset contains ~1.18M rows of order-level events with user, restaurant, item, city, timestamp, rating, and monetary fields.</a:t>
            </a:r>
            <a:endParaRPr lang="en-US" sz="1550" dirty="0"/>
          </a:p>
        </p:txBody>
      </p:sp>
      <p:sp>
        <p:nvSpPr>
          <p:cNvPr id="5" name="Shape 2"/>
          <p:cNvSpPr/>
          <p:nvPr/>
        </p:nvSpPr>
        <p:spPr>
          <a:xfrm>
            <a:off x="793790" y="5439251"/>
            <a:ext cx="4215289" cy="2099191"/>
          </a:xfrm>
          <a:prstGeom prst="roundRect">
            <a:avLst>
              <a:gd name="adj" fmla="val 5227"/>
            </a:avLst>
          </a:prstGeom>
          <a:solidFill>
            <a:srgbClr val="202733"/>
          </a:solidFill>
          <a:ln/>
        </p:spPr>
      </p:sp>
      <p:pic>
        <p:nvPicPr>
          <p:cNvPr id="6" name="Image 1" descr="preencoded.png">    </p:cNvPr>
          <p:cNvPicPr>
            <a:picLocks noChangeAspect="1"/>
          </p:cNvPicPr>
          <p:nvPr/>
        </p:nvPicPr>
        <p:blipFill>
          <a:blip r:embed="rId2"/>
          <a:stretch>
            <a:fillRect/>
          </a:stretch>
        </p:blipFill>
        <p:spPr>
          <a:xfrm>
            <a:off x="793790" y="5416391"/>
            <a:ext cx="4215289" cy="91440"/>
          </a:xfrm>
          <a:prstGeom prst="rect">
            <a:avLst/>
          </a:prstGeom>
        </p:spPr>
      </p:pic>
      <p:pic>
        <p:nvPicPr>
          <p:cNvPr id="7" name="Image 2" descr="preencoded.png">    </p:cNvPr>
          <p:cNvPicPr>
            <a:picLocks noChangeAspect="1"/>
          </p:cNvPicPr>
          <p:nvPr/>
        </p:nvPicPr>
        <p:blipFill>
          <a:blip r:embed="rId3"/>
          <a:stretch>
            <a:fillRect/>
          </a:stretch>
        </p:blipFill>
        <p:spPr>
          <a:xfrm>
            <a:off x="2603778" y="5141595"/>
            <a:ext cx="595313" cy="595313"/>
          </a:xfrm>
          <a:prstGeom prst="rect">
            <a:avLst/>
          </a:prstGeom>
        </p:spPr>
      </p:pic>
      <p:sp>
        <p:nvSpPr>
          <p:cNvPr id="8" name="Text 3"/>
          <p:cNvSpPr/>
          <p:nvPr/>
        </p:nvSpPr>
        <p:spPr>
          <a:xfrm>
            <a:off x="1015008" y="593538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Users</a:t>
            </a:r>
            <a:endParaRPr lang="en-US" sz="1950" dirty="0"/>
          </a:p>
        </p:txBody>
      </p:sp>
      <p:sp>
        <p:nvSpPr>
          <p:cNvPr id="9" name="Text 4"/>
          <p:cNvSpPr/>
          <p:nvPr/>
        </p:nvSpPr>
        <p:spPr>
          <a:xfrm>
            <a:off x="1015008" y="6364605"/>
            <a:ext cx="3772853"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Demographics, signup date, city, anonymized user_id for longitudinal analysis.</a:t>
            </a:r>
            <a:endParaRPr lang="en-US" sz="1550" dirty="0"/>
          </a:p>
        </p:txBody>
      </p:sp>
      <p:sp>
        <p:nvSpPr>
          <p:cNvPr id="10" name="Shape 5"/>
          <p:cNvSpPr/>
          <p:nvPr/>
        </p:nvSpPr>
        <p:spPr>
          <a:xfrm>
            <a:off x="5207437" y="5439251"/>
            <a:ext cx="4215408" cy="2099191"/>
          </a:xfrm>
          <a:prstGeom prst="roundRect">
            <a:avLst>
              <a:gd name="adj" fmla="val 5227"/>
            </a:avLst>
          </a:prstGeom>
          <a:solidFill>
            <a:srgbClr val="202733"/>
          </a:solidFill>
          <a:ln/>
        </p:spPr>
      </p:sp>
      <p:pic>
        <p:nvPicPr>
          <p:cNvPr id="11" name="Image 3" descr="preencoded.png">    </p:cNvPr>
          <p:cNvPicPr>
            <a:picLocks noChangeAspect="1"/>
          </p:cNvPicPr>
          <p:nvPr/>
        </p:nvPicPr>
        <p:blipFill>
          <a:blip r:embed="rId4"/>
          <a:stretch>
            <a:fillRect/>
          </a:stretch>
        </p:blipFill>
        <p:spPr>
          <a:xfrm>
            <a:off x="5207437" y="5416391"/>
            <a:ext cx="4215408" cy="91440"/>
          </a:xfrm>
          <a:prstGeom prst="rect">
            <a:avLst/>
          </a:prstGeom>
        </p:spPr>
      </p:pic>
      <p:pic>
        <p:nvPicPr>
          <p:cNvPr id="12" name="Image 4" descr="preencoded.png">    </p:cNvPr>
          <p:cNvPicPr>
            <a:picLocks noChangeAspect="1"/>
          </p:cNvPicPr>
          <p:nvPr/>
        </p:nvPicPr>
        <p:blipFill>
          <a:blip r:embed="rId5"/>
          <a:stretch>
            <a:fillRect/>
          </a:stretch>
        </p:blipFill>
        <p:spPr>
          <a:xfrm>
            <a:off x="7017425" y="5141595"/>
            <a:ext cx="595313" cy="595313"/>
          </a:xfrm>
          <a:prstGeom prst="rect">
            <a:avLst/>
          </a:prstGeom>
        </p:spPr>
      </p:pic>
      <p:sp>
        <p:nvSpPr>
          <p:cNvPr id="13" name="Text 6"/>
          <p:cNvSpPr/>
          <p:nvPr/>
        </p:nvSpPr>
        <p:spPr>
          <a:xfrm>
            <a:off x="5428655" y="593538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Orders</a:t>
            </a:r>
            <a:endParaRPr lang="en-US" sz="1950" dirty="0"/>
          </a:p>
        </p:txBody>
      </p:sp>
      <p:sp>
        <p:nvSpPr>
          <p:cNvPr id="14" name="Text 7"/>
          <p:cNvSpPr/>
          <p:nvPr/>
        </p:nvSpPr>
        <p:spPr>
          <a:xfrm>
            <a:off x="5428655" y="6364605"/>
            <a:ext cx="3772972"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Order timestamps, order value (₹), items ordered, status, and ratings—primary event granularity.</a:t>
            </a:r>
            <a:endParaRPr lang="en-US" sz="1550" dirty="0"/>
          </a:p>
        </p:txBody>
      </p:sp>
      <p:sp>
        <p:nvSpPr>
          <p:cNvPr id="15" name="Shape 8"/>
          <p:cNvSpPr/>
          <p:nvPr/>
        </p:nvSpPr>
        <p:spPr>
          <a:xfrm>
            <a:off x="9621203" y="5439251"/>
            <a:ext cx="4215289" cy="2099191"/>
          </a:xfrm>
          <a:prstGeom prst="roundRect">
            <a:avLst>
              <a:gd name="adj" fmla="val 5227"/>
            </a:avLst>
          </a:prstGeom>
          <a:solidFill>
            <a:srgbClr val="202733"/>
          </a:solidFill>
          <a:ln/>
        </p:spPr>
      </p:sp>
      <p:pic>
        <p:nvPicPr>
          <p:cNvPr id="16" name="Image 5" descr="preencoded.png">    </p:cNvPr>
          <p:cNvPicPr>
            <a:picLocks noChangeAspect="1"/>
          </p:cNvPicPr>
          <p:nvPr/>
        </p:nvPicPr>
        <p:blipFill>
          <a:blip r:embed="rId6"/>
          <a:stretch>
            <a:fillRect/>
          </a:stretch>
        </p:blipFill>
        <p:spPr>
          <a:xfrm>
            <a:off x="9621203" y="5416391"/>
            <a:ext cx="4215289" cy="91440"/>
          </a:xfrm>
          <a:prstGeom prst="rect">
            <a:avLst/>
          </a:prstGeom>
        </p:spPr>
      </p:pic>
      <p:pic>
        <p:nvPicPr>
          <p:cNvPr id="17" name="Image 6" descr="preencoded.png">    </p:cNvPr>
          <p:cNvPicPr>
            <a:picLocks noChangeAspect="1"/>
          </p:cNvPicPr>
          <p:nvPr/>
        </p:nvPicPr>
        <p:blipFill>
          <a:blip r:embed="rId7"/>
          <a:stretch>
            <a:fillRect/>
          </a:stretch>
        </p:blipFill>
        <p:spPr>
          <a:xfrm>
            <a:off x="11431191" y="5141595"/>
            <a:ext cx="595313" cy="595313"/>
          </a:xfrm>
          <a:prstGeom prst="rect">
            <a:avLst/>
          </a:prstGeom>
        </p:spPr>
      </p:pic>
      <p:sp>
        <p:nvSpPr>
          <p:cNvPr id="18" name="Text 9"/>
          <p:cNvSpPr/>
          <p:nvPr/>
        </p:nvSpPr>
        <p:spPr>
          <a:xfrm>
            <a:off x="9842421" y="5935385"/>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Restaurants &amp; Menu</a:t>
            </a:r>
            <a:endParaRPr lang="en-US" sz="1950" dirty="0"/>
          </a:p>
        </p:txBody>
      </p:sp>
      <p:sp>
        <p:nvSpPr>
          <p:cNvPr id="19" name="Text 10"/>
          <p:cNvSpPr/>
          <p:nvPr/>
        </p:nvSpPr>
        <p:spPr>
          <a:xfrm>
            <a:off x="9842421" y="6364605"/>
            <a:ext cx="3772853"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Restaurant metadata, cuisine, menu items and prices used for item-level revenue and cross-sell analysis.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375422"/>
            <a:ext cx="3969425" cy="496133"/>
          </a:xfrm>
          <a:prstGeom prst="rect">
            <a:avLst/>
          </a:prstGeom>
          <a:noFill/>
          <a:ln/>
        </p:spPr>
        <p:txBody>
          <a:bodyPr wrap="non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SQL Analysis Layer</a:t>
            </a:r>
            <a:endParaRPr lang="en-US" sz="3100" dirty="0"/>
          </a:p>
        </p:txBody>
      </p:sp>
      <p:sp>
        <p:nvSpPr>
          <p:cNvPr id="4" name="Text 1"/>
          <p:cNvSpPr/>
          <p:nvPr/>
        </p:nvSpPr>
        <p:spPr>
          <a:xfrm>
            <a:off x="793790" y="4169212"/>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SQL powered the extraction and business-logic layer: joining tables to assemble user-level histories, aggregating revenue by time and city, computing frequency and recency, and deriving segmentation buckets. Key SQL outputs fed Power BI and model feature tables—ensuring reproducibility and auditability of metrics.</a:t>
            </a:r>
            <a:endParaRPr lang="en-US" sz="1550" dirty="0"/>
          </a:p>
        </p:txBody>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3790" y="5389721"/>
            <a:ext cx="198358" cy="198358"/>
          </a:xfrm>
          <a:prstGeom prst="rect">
            <a:avLst/>
          </a:prstGeom>
        </p:spPr>
      </p:pic>
      <p:pic>
        <p:nvPicPr>
          <p:cNvPr id="6" name="Image 2" descr="preencoded.png">    </p:cNvPr>
          <p:cNvPicPr>
            <a:picLocks noChangeAspect="1"/>
          </p:cNvPicPr>
          <p:nvPr/>
        </p:nvPicPr>
        <p:blipFill>
          <a:blip r:embed="rId4"/>
          <a:stretch>
            <a:fillRect/>
          </a:stretch>
        </p:blipFill>
        <p:spPr>
          <a:xfrm>
            <a:off x="793790" y="5659398"/>
            <a:ext cx="4215289" cy="22860"/>
          </a:xfrm>
          <a:prstGeom prst="rect">
            <a:avLst/>
          </a:prstGeom>
        </p:spPr>
      </p:pic>
      <p:sp>
        <p:nvSpPr>
          <p:cNvPr id="7" name="Text 2"/>
          <p:cNvSpPr/>
          <p:nvPr/>
        </p:nvSpPr>
        <p:spPr>
          <a:xfrm>
            <a:off x="793790" y="5804297"/>
            <a:ext cx="2520791"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1. Data Joins &amp; Cleans</a:t>
            </a:r>
            <a:endParaRPr lang="en-US" sz="1950" dirty="0"/>
          </a:p>
        </p:txBody>
      </p:sp>
      <p:sp>
        <p:nvSpPr>
          <p:cNvPr id="8" name="Text 3"/>
          <p:cNvSpPr/>
          <p:nvPr/>
        </p:nvSpPr>
        <p:spPr>
          <a:xfrm>
            <a:off x="793790" y="6233517"/>
            <a:ext cx="4215289"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Left-joins, deduplication, timezone-normalized timestamps, and missing-value rules to create reliable event data.</a:t>
            </a:r>
            <a:endParaRPr lang="en-US" sz="1550" dirty="0"/>
          </a:p>
        </p:txBody>
      </p:sp>
      <p:pic>
        <p:nvPicPr>
          <p:cNvPr id="9"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07437" y="5389721"/>
            <a:ext cx="198358" cy="198358"/>
          </a:xfrm>
          <a:prstGeom prst="rect">
            <a:avLst/>
          </a:prstGeom>
        </p:spPr>
      </p:pic>
      <p:pic>
        <p:nvPicPr>
          <p:cNvPr id="10" name="Image 4" descr="preencoded.png">    </p:cNvPr>
          <p:cNvPicPr>
            <a:picLocks noChangeAspect="1"/>
          </p:cNvPicPr>
          <p:nvPr/>
        </p:nvPicPr>
        <p:blipFill>
          <a:blip r:embed="rId7"/>
          <a:stretch>
            <a:fillRect/>
          </a:stretch>
        </p:blipFill>
        <p:spPr>
          <a:xfrm>
            <a:off x="5207437" y="5659398"/>
            <a:ext cx="4215408" cy="22860"/>
          </a:xfrm>
          <a:prstGeom prst="rect">
            <a:avLst/>
          </a:prstGeom>
        </p:spPr>
      </p:pic>
      <p:sp>
        <p:nvSpPr>
          <p:cNvPr id="11" name="Text 4"/>
          <p:cNvSpPr/>
          <p:nvPr/>
        </p:nvSpPr>
        <p:spPr>
          <a:xfrm>
            <a:off x="5207437" y="580429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2. Aggregations</a:t>
            </a:r>
            <a:endParaRPr lang="en-US" sz="1950" dirty="0"/>
          </a:p>
        </p:txBody>
      </p:sp>
      <p:sp>
        <p:nvSpPr>
          <p:cNvPr id="12" name="Text 5"/>
          <p:cNvSpPr/>
          <p:nvPr/>
        </p:nvSpPr>
        <p:spPr>
          <a:xfrm>
            <a:off x="5207437" y="6233517"/>
            <a:ext cx="4215408"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Revenue by month, city, customer CLV, frequency, and average order value computed at SQL layer for scale.</a:t>
            </a:r>
            <a:endParaRPr lang="en-US" sz="1550" dirty="0"/>
          </a:p>
        </p:txBody>
      </p:sp>
      <p:pic>
        <p:nvPicPr>
          <p:cNvPr id="13"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21203" y="5389721"/>
            <a:ext cx="198358" cy="198358"/>
          </a:xfrm>
          <a:prstGeom prst="rect">
            <a:avLst/>
          </a:prstGeom>
        </p:spPr>
      </p:pic>
      <p:pic>
        <p:nvPicPr>
          <p:cNvPr id="14" name="Image 6" descr="preencoded.png">    </p:cNvPr>
          <p:cNvPicPr>
            <a:picLocks noChangeAspect="1"/>
          </p:cNvPicPr>
          <p:nvPr/>
        </p:nvPicPr>
        <p:blipFill>
          <a:blip r:embed="rId10"/>
          <a:stretch>
            <a:fillRect/>
          </a:stretch>
        </p:blipFill>
        <p:spPr>
          <a:xfrm>
            <a:off x="9621203" y="5659398"/>
            <a:ext cx="4215289" cy="22860"/>
          </a:xfrm>
          <a:prstGeom prst="rect">
            <a:avLst/>
          </a:prstGeom>
        </p:spPr>
      </p:pic>
      <p:sp>
        <p:nvSpPr>
          <p:cNvPr id="15" name="Text 6"/>
          <p:cNvSpPr/>
          <p:nvPr/>
        </p:nvSpPr>
        <p:spPr>
          <a:xfrm>
            <a:off x="9621203" y="5804297"/>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3. Segments &amp; Labels</a:t>
            </a:r>
            <a:endParaRPr lang="en-US" sz="1950" dirty="0"/>
          </a:p>
        </p:txBody>
      </p:sp>
      <p:sp>
        <p:nvSpPr>
          <p:cNvPr id="16" name="Text 7"/>
          <p:cNvSpPr/>
          <p:nvPr/>
        </p:nvSpPr>
        <p:spPr>
          <a:xfrm>
            <a:off x="9621203" y="6233517"/>
            <a:ext cx="4215289"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Behavioral segments (active, at-risk, churned) and training labels derived using recency and inactivity windows.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7238" y="765334"/>
            <a:ext cx="7054096" cy="473273"/>
          </a:xfrm>
          <a:prstGeom prst="rect">
            <a:avLst/>
          </a:prstGeom>
          <a:noFill/>
          <a:ln/>
        </p:spPr>
        <p:txBody>
          <a:bodyPr wrap="none" lIns="0" tIns="0" rIns="0" bIns="0" rtlCol="0" anchor="t"/>
          <a:lstStyle/>
          <a:p>
            <a:pPr algn="l" indent="0" marL="0">
              <a:lnSpc>
                <a:spcPts val="3700"/>
              </a:lnSpc>
              <a:buNone/>
            </a:pPr>
            <a:r>
              <a:rPr lang="en-US" sz="2950" dirty="0">
                <a:solidFill>
                  <a:srgbClr val="76B9FF"/>
                </a:solidFill>
                <a:latin typeface="Roboto Slab" pitchFamily="34" charset="0"/>
                <a:ea typeface="Roboto Slab" pitchFamily="34" charset="-122"/>
                <a:cs typeface="Roboto Slab" pitchFamily="34" charset="-120"/>
              </a:rPr>
              <a:t>SQL Insights — Monthly Revenue Trend</a:t>
            </a:r>
            <a:endParaRPr lang="en-US" sz="2950" dirty="0"/>
          </a:p>
        </p:txBody>
      </p:sp>
      <p:sp>
        <p:nvSpPr>
          <p:cNvPr id="4" name="Text 1"/>
          <p:cNvSpPr/>
          <p:nvPr/>
        </p:nvSpPr>
        <p:spPr>
          <a:xfrm>
            <a:off x="757238" y="1509355"/>
            <a:ext cx="7629525" cy="1479352"/>
          </a:xfrm>
          <a:prstGeom prst="rect">
            <a:avLst/>
          </a:prstGeom>
          <a:noFill/>
          <a:ln/>
        </p:spPr>
        <p:txBody>
          <a:bodyPr wrap="square" lIns="0" tIns="0" rIns="0" bIns="0" rtlCol="0" anchor="t"/>
          <a:lstStyle/>
          <a:p>
            <a:pPr algn="l" indent="0" marL="0">
              <a:lnSpc>
                <a:spcPts val="2300"/>
              </a:lnSpc>
              <a:buNone/>
            </a:pPr>
            <a:r>
              <a:rPr lang="en-US" sz="1450" dirty="0">
                <a:solidFill>
                  <a:srgbClr val="D6E5EF"/>
                </a:solidFill>
                <a:latin typeface="Roboto" pitchFamily="34" charset="0"/>
                <a:ea typeface="Roboto" pitchFamily="34" charset="-122"/>
                <a:cs typeface="Roboto" pitchFamily="34" charset="-120"/>
              </a:rPr>
              <a:t>Revenue displays material month-to-month fluctuation. Observed peak in January 2018 (~₹5 Crore) and trough in June 2020. Volatility metrics: standard deviation ≈ ₹5.38M and coefficient of variation ≈ 18.5%. Practical implication: marketing cadence, promotions, and external events materially affect top-line performance—necessitating responsive operational planning.</a:t>
            </a:r>
            <a:endParaRPr lang="en-US" sz="1450" dirty="0"/>
          </a:p>
        </p:txBody>
      </p:sp>
      <p:pic>
        <p:nvPicPr>
          <p:cNvPr id="5" name="Image 1" descr="preencoded.png">    </p:cNvPr>
          <p:cNvPicPr>
            <a:picLocks noChangeAspect="1"/>
          </p:cNvPicPr>
          <p:nvPr/>
        </p:nvPicPr>
        <p:blipFill>
          <a:blip r:embed="rId2"/>
          <a:stretch>
            <a:fillRect/>
          </a:stretch>
        </p:blipFill>
        <p:spPr>
          <a:xfrm>
            <a:off x="757238" y="3292191"/>
            <a:ext cx="7627620" cy="4175118"/>
          </a:xfrm>
          <a:prstGeom prst="rect">
            <a:avLst/>
          </a:prstGeom>
        </p:spPr>
      </p:pic>
      <p:pic>
        <p:nvPicPr>
          <p:cNvPr id="6" name="Image 2" descr="preencoded.png">    </p:cNvPr>
          <p:cNvPicPr>
            <a:picLocks noChangeAspect="1"/>
          </p:cNvPicPr>
          <p:nvPr/>
        </p:nvPicPr>
        <p:blipFill>
          <a:blip r:embed="rId3"/>
          <a:stretch>
            <a:fillRect/>
          </a:stretch>
        </p:blipFill>
        <p:spPr>
          <a:xfrm>
            <a:off x="757238" y="3292191"/>
            <a:ext cx="7627620" cy="41751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98721"/>
            <a:ext cx="7556421" cy="992267"/>
          </a:xfrm>
          <a:prstGeom prst="rect">
            <a:avLst/>
          </a:prstGeom>
          <a:noFill/>
          <a:ln/>
        </p:spPr>
        <p:txBody>
          <a:bodyPr wrap="squar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SQL Insights — Revenue Distribution &amp; Risk</a:t>
            </a:r>
            <a:endParaRPr lang="en-US" sz="3100" dirty="0"/>
          </a:p>
        </p:txBody>
      </p:sp>
      <p:sp>
        <p:nvSpPr>
          <p:cNvPr id="4" name="Text 1"/>
          <p:cNvSpPr/>
          <p:nvPr/>
        </p:nvSpPr>
        <p:spPr>
          <a:xfrm>
            <a:off x="793790" y="2488644"/>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Distributional analysis shows extreme skew: skewness ≈ 18.36 and kurtosis ≈ 569.97. A small number of very large orders and high-value customers dominate total revenue. Business risk: losing a few high-value customers or accounts could lead to outsized revenue decline; retention and bespoke offers for premium customers are high-impact priorities.</a:t>
            </a:r>
            <a:endParaRPr lang="en-US" sz="1550" dirty="0"/>
          </a:p>
        </p:txBody>
      </p:sp>
      <p:sp>
        <p:nvSpPr>
          <p:cNvPr id="5" name="Shape 2"/>
          <p:cNvSpPr/>
          <p:nvPr/>
        </p:nvSpPr>
        <p:spPr>
          <a:xfrm>
            <a:off x="793790" y="4299585"/>
            <a:ext cx="2386489" cy="2731175"/>
          </a:xfrm>
          <a:prstGeom prst="roundRect">
            <a:avLst>
              <a:gd name="adj" fmla="val 1247"/>
            </a:avLst>
          </a:prstGeom>
          <a:solidFill>
            <a:srgbClr val="3F4652"/>
          </a:solidFill>
          <a:ln/>
        </p:spPr>
      </p:sp>
      <p:sp>
        <p:nvSpPr>
          <p:cNvPr id="6" name="Text 3"/>
          <p:cNvSpPr/>
          <p:nvPr/>
        </p:nvSpPr>
        <p:spPr>
          <a:xfrm>
            <a:off x="992148" y="4497943"/>
            <a:ext cx="1989772"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Skewness</a:t>
            </a:r>
            <a:endParaRPr lang="en-US" sz="1950" dirty="0"/>
          </a:p>
        </p:txBody>
      </p:sp>
      <p:sp>
        <p:nvSpPr>
          <p:cNvPr id="7" name="Text 4"/>
          <p:cNvSpPr/>
          <p:nvPr/>
        </p:nvSpPr>
        <p:spPr>
          <a:xfrm>
            <a:off x="992148" y="4927163"/>
            <a:ext cx="1989772"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18.36 — indicates long right tail with rare, large transactions.</a:t>
            </a:r>
            <a:endParaRPr lang="en-US" sz="1550" dirty="0"/>
          </a:p>
        </p:txBody>
      </p:sp>
      <p:sp>
        <p:nvSpPr>
          <p:cNvPr id="8" name="Shape 5"/>
          <p:cNvSpPr/>
          <p:nvPr/>
        </p:nvSpPr>
        <p:spPr>
          <a:xfrm>
            <a:off x="3378637" y="4299585"/>
            <a:ext cx="2386608" cy="2731175"/>
          </a:xfrm>
          <a:prstGeom prst="roundRect">
            <a:avLst>
              <a:gd name="adj" fmla="val 1247"/>
            </a:avLst>
          </a:prstGeom>
          <a:solidFill>
            <a:srgbClr val="3F4652"/>
          </a:solidFill>
          <a:ln/>
        </p:spPr>
      </p:sp>
      <p:sp>
        <p:nvSpPr>
          <p:cNvPr id="9" name="Text 6"/>
          <p:cNvSpPr/>
          <p:nvPr/>
        </p:nvSpPr>
        <p:spPr>
          <a:xfrm>
            <a:off x="3576995" y="4497943"/>
            <a:ext cx="1989892"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Kurtosis</a:t>
            </a:r>
            <a:endParaRPr lang="en-US" sz="1950" dirty="0"/>
          </a:p>
        </p:txBody>
      </p:sp>
      <p:sp>
        <p:nvSpPr>
          <p:cNvPr id="10" name="Text 7"/>
          <p:cNvSpPr/>
          <p:nvPr/>
        </p:nvSpPr>
        <p:spPr>
          <a:xfrm>
            <a:off x="3576995" y="4927163"/>
            <a:ext cx="1989892" cy="158769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569.97 — extreme peakedness; distribution concentrated at low values with fat tails.</a:t>
            </a:r>
            <a:endParaRPr lang="en-US" sz="1550" dirty="0"/>
          </a:p>
        </p:txBody>
      </p:sp>
      <p:sp>
        <p:nvSpPr>
          <p:cNvPr id="11" name="Shape 8"/>
          <p:cNvSpPr/>
          <p:nvPr/>
        </p:nvSpPr>
        <p:spPr>
          <a:xfrm>
            <a:off x="5963603" y="4299585"/>
            <a:ext cx="2386608" cy="2731175"/>
          </a:xfrm>
          <a:prstGeom prst="roundRect">
            <a:avLst>
              <a:gd name="adj" fmla="val 1247"/>
            </a:avLst>
          </a:prstGeom>
          <a:solidFill>
            <a:srgbClr val="3F4652"/>
          </a:solidFill>
          <a:ln/>
        </p:spPr>
      </p:sp>
      <p:sp>
        <p:nvSpPr>
          <p:cNvPr id="12" name="Text 9"/>
          <p:cNvSpPr/>
          <p:nvPr/>
        </p:nvSpPr>
        <p:spPr>
          <a:xfrm>
            <a:off x="6161961" y="4497943"/>
            <a:ext cx="1989892"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Action</a:t>
            </a:r>
            <a:endParaRPr lang="en-US" sz="1950" dirty="0"/>
          </a:p>
        </p:txBody>
      </p:sp>
      <p:sp>
        <p:nvSpPr>
          <p:cNvPr id="13" name="Text 10"/>
          <p:cNvSpPr/>
          <p:nvPr/>
        </p:nvSpPr>
        <p:spPr>
          <a:xfrm>
            <a:off x="6161961" y="4927163"/>
            <a:ext cx="1989892" cy="1905238"/>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Prioritize VIP retention programs and diversify revenue base through acquisition and geographic expansion.</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200751"/>
            <a:ext cx="7293054" cy="496133"/>
          </a:xfrm>
          <a:prstGeom prst="rect">
            <a:avLst/>
          </a:prstGeom>
          <a:noFill/>
          <a:ln/>
        </p:spPr>
        <p:txBody>
          <a:bodyPr wrap="non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SQL Insights — City-Level Performance</a:t>
            </a:r>
            <a:endParaRPr lang="en-US" sz="3100" dirty="0"/>
          </a:p>
        </p:txBody>
      </p:sp>
      <p:sp>
        <p:nvSpPr>
          <p:cNvPr id="3" name="Text 1"/>
          <p:cNvSpPr/>
          <p:nvPr/>
        </p:nvSpPr>
        <p:spPr>
          <a:xfrm>
            <a:off x="793790" y="3093720"/>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City segmentation identifies 'Premium' markets (Sirsi, Tirupati, Srikakulam) generating outsized revenue per user and 'Stable' markets (Kovilpatti, Orai, Osmanabad) with consistent volume but lower ARPU. Strategic recommendation: concentrate retention and service reliability investments in premium cities; pursue scaled marketing and supply-side improvements to grow stable cities.</a:t>
            </a:r>
            <a:endParaRPr lang="en-US" sz="1550" dirty="0"/>
          </a:p>
        </p:txBody>
      </p:sp>
      <p:pic>
        <p:nvPicPr>
          <p:cNvPr id="4" name="Image 0" descr="preencoded.png">    </p:cNvPr>
          <p:cNvPicPr>
            <a:picLocks noChangeAspect="1"/>
          </p:cNvPicPr>
          <p:nvPr/>
        </p:nvPicPr>
        <p:blipFill>
          <a:blip r:embed="rId1"/>
          <a:stretch>
            <a:fillRect/>
          </a:stretch>
        </p:blipFill>
        <p:spPr>
          <a:xfrm>
            <a:off x="793790" y="4269581"/>
            <a:ext cx="1407319" cy="1759148"/>
          </a:xfrm>
          <a:prstGeom prst="rect">
            <a:avLst/>
          </a:prstGeom>
        </p:spPr>
      </p:pic>
      <p:sp>
        <p:nvSpPr>
          <p:cNvPr id="5" name="Text 2"/>
          <p:cNvSpPr/>
          <p:nvPr/>
        </p:nvSpPr>
        <p:spPr>
          <a:xfrm>
            <a:off x="2449116" y="42695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Premium Cities</a:t>
            </a:r>
            <a:endParaRPr lang="en-US" sz="1950" dirty="0"/>
          </a:p>
        </p:txBody>
      </p:sp>
      <p:sp>
        <p:nvSpPr>
          <p:cNvPr id="6" name="Text 3"/>
          <p:cNvSpPr/>
          <p:nvPr/>
        </p:nvSpPr>
        <p:spPr>
          <a:xfrm>
            <a:off x="2449116" y="4698802"/>
            <a:ext cx="47420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High ARPU and sensitivity to service—targeted retention and loyalty yields significant ROI.</a:t>
            </a:r>
            <a:endParaRPr lang="en-US" sz="1550" dirty="0"/>
          </a:p>
        </p:txBody>
      </p:sp>
      <p:pic>
        <p:nvPicPr>
          <p:cNvPr id="7" name="Image 1" descr="preencoded.png">    </p:cNvPr>
          <p:cNvPicPr>
            <a:picLocks noChangeAspect="1"/>
          </p:cNvPicPr>
          <p:nvPr/>
        </p:nvPicPr>
        <p:blipFill>
          <a:blip r:embed="rId2"/>
          <a:stretch>
            <a:fillRect/>
          </a:stretch>
        </p:blipFill>
        <p:spPr>
          <a:xfrm>
            <a:off x="7439144" y="4269581"/>
            <a:ext cx="1407438" cy="1759267"/>
          </a:xfrm>
          <a:prstGeom prst="rect">
            <a:avLst/>
          </a:prstGeom>
        </p:spPr>
      </p:pic>
      <p:sp>
        <p:nvSpPr>
          <p:cNvPr id="8" name="Text 4"/>
          <p:cNvSpPr/>
          <p:nvPr/>
        </p:nvSpPr>
        <p:spPr>
          <a:xfrm>
            <a:off x="9094589" y="4269581"/>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Stable Cities</a:t>
            </a:r>
            <a:endParaRPr lang="en-US" sz="1950" dirty="0"/>
          </a:p>
        </p:txBody>
      </p:sp>
      <p:sp>
        <p:nvSpPr>
          <p:cNvPr id="9" name="Text 5"/>
          <p:cNvSpPr/>
          <p:nvPr/>
        </p:nvSpPr>
        <p:spPr>
          <a:xfrm>
            <a:off x="9094589" y="4698802"/>
            <a:ext cx="4742021" cy="63507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Lower ARPU but predictable volume—scale-focused acquisition and logistics optimization recommended.</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Text 0"/>
          <p:cNvSpPr/>
          <p:nvPr/>
        </p:nvSpPr>
        <p:spPr>
          <a:xfrm>
            <a:off x="793790" y="3337203"/>
            <a:ext cx="7452122" cy="496133"/>
          </a:xfrm>
          <a:prstGeom prst="rect">
            <a:avLst/>
          </a:prstGeom>
          <a:noFill/>
          <a:ln/>
        </p:spPr>
        <p:txBody>
          <a:bodyPr wrap="none" lIns="0" tIns="0" rIns="0" bIns="0" rtlCol="0" anchor="t"/>
          <a:lstStyle/>
          <a:p>
            <a:pPr algn="l" indent="0" marL="0">
              <a:lnSpc>
                <a:spcPts val="3900"/>
              </a:lnSpc>
              <a:buNone/>
            </a:pPr>
            <a:r>
              <a:rPr lang="en-US" sz="3100" dirty="0">
                <a:solidFill>
                  <a:srgbClr val="76B9FF"/>
                </a:solidFill>
                <a:latin typeface="Roboto Slab" pitchFamily="34" charset="0"/>
                <a:ea typeface="Roboto Slab" pitchFamily="34" charset="-122"/>
                <a:cs typeface="Roboto Slab" pitchFamily="34" charset="-120"/>
              </a:rPr>
              <a:t>Customer Lifetime Value &amp; Pareto Effect</a:t>
            </a:r>
            <a:endParaRPr lang="en-US" sz="3100" dirty="0"/>
          </a:p>
        </p:txBody>
      </p:sp>
      <p:sp>
        <p:nvSpPr>
          <p:cNvPr id="4" name="Text 1"/>
          <p:cNvSpPr/>
          <p:nvPr/>
        </p:nvSpPr>
        <p:spPr>
          <a:xfrm>
            <a:off x="793790" y="4130993"/>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D6E5EF"/>
                </a:solidFill>
                <a:latin typeface="Roboto" pitchFamily="34" charset="0"/>
                <a:ea typeface="Roboto" pitchFamily="34" charset="-122"/>
                <a:cs typeface="Roboto" pitchFamily="34" charset="-120"/>
              </a:rPr>
              <a:t>Mean CLV = ₹12,484 while Median CLV = ₹1,921. The large gap confirms a classic Pareto distribution: roughly 20% of customers account for ~80% of revenue. Implications: targeting acquisition and retention budgets to high-CLV cohorts improves LTV/CAC, while lower-value cohorts require scalable, low-cost retention tactics.</a:t>
            </a:r>
            <a:endParaRPr lang="en-US" sz="1550" dirty="0"/>
          </a:p>
        </p:txBody>
      </p:sp>
      <p:sp>
        <p:nvSpPr>
          <p:cNvPr id="5" name="Text 2"/>
          <p:cNvSpPr/>
          <p:nvPr/>
        </p:nvSpPr>
        <p:spPr>
          <a:xfrm>
            <a:off x="793790" y="5406033"/>
            <a:ext cx="4182189"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₹12,484</a:t>
            </a:r>
            <a:endParaRPr lang="en-US" sz="5150" dirty="0"/>
          </a:p>
        </p:txBody>
      </p:sp>
      <p:sp>
        <p:nvSpPr>
          <p:cNvPr id="6" name="Text 3"/>
          <p:cNvSpPr/>
          <p:nvPr/>
        </p:nvSpPr>
        <p:spPr>
          <a:xfrm>
            <a:off x="1644372" y="6309003"/>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Mean CLV</a:t>
            </a:r>
            <a:endParaRPr lang="en-US" sz="1950" dirty="0"/>
          </a:p>
        </p:txBody>
      </p:sp>
      <p:sp>
        <p:nvSpPr>
          <p:cNvPr id="7" name="Text 4"/>
          <p:cNvSpPr/>
          <p:nvPr/>
        </p:nvSpPr>
        <p:spPr>
          <a:xfrm>
            <a:off x="793790" y="6738223"/>
            <a:ext cx="4182189"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Average lifetime spend across all users (sensitive to high spenders).</a:t>
            </a:r>
            <a:endParaRPr lang="en-US" sz="1550" dirty="0"/>
          </a:p>
        </p:txBody>
      </p:sp>
      <p:sp>
        <p:nvSpPr>
          <p:cNvPr id="8" name="Text 5"/>
          <p:cNvSpPr/>
          <p:nvPr/>
        </p:nvSpPr>
        <p:spPr>
          <a:xfrm>
            <a:off x="5223986" y="5406033"/>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₹1,921</a:t>
            </a:r>
            <a:endParaRPr lang="en-US" sz="5150" dirty="0"/>
          </a:p>
        </p:txBody>
      </p:sp>
      <p:sp>
        <p:nvSpPr>
          <p:cNvPr id="9" name="Text 6"/>
          <p:cNvSpPr/>
          <p:nvPr/>
        </p:nvSpPr>
        <p:spPr>
          <a:xfrm>
            <a:off x="6074688" y="6309003"/>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Median CLV</a:t>
            </a:r>
            <a:endParaRPr lang="en-US" sz="1950" dirty="0"/>
          </a:p>
        </p:txBody>
      </p:sp>
      <p:sp>
        <p:nvSpPr>
          <p:cNvPr id="10" name="Text 7"/>
          <p:cNvSpPr/>
          <p:nvPr/>
        </p:nvSpPr>
        <p:spPr>
          <a:xfrm>
            <a:off x="5223986" y="6738223"/>
            <a:ext cx="41823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Typical customer spend—much lower than mean, revealing skew.</a:t>
            </a:r>
            <a:endParaRPr lang="en-US" sz="1550" dirty="0"/>
          </a:p>
        </p:txBody>
      </p:sp>
      <p:sp>
        <p:nvSpPr>
          <p:cNvPr id="11" name="Text 8"/>
          <p:cNvSpPr/>
          <p:nvPr/>
        </p:nvSpPr>
        <p:spPr>
          <a:xfrm>
            <a:off x="9654302" y="5406033"/>
            <a:ext cx="4182308" cy="654963"/>
          </a:xfrm>
          <a:prstGeom prst="rect">
            <a:avLst/>
          </a:prstGeom>
          <a:noFill/>
          <a:ln/>
        </p:spPr>
        <p:txBody>
          <a:bodyPr wrap="none" lIns="0" tIns="0" rIns="0" bIns="0" rtlCol="0" anchor="t"/>
          <a:lstStyle/>
          <a:p>
            <a:pPr algn="ctr" indent="0" marL="0">
              <a:lnSpc>
                <a:spcPts val="5150"/>
              </a:lnSpc>
              <a:buNone/>
            </a:pPr>
            <a:r>
              <a:rPr lang="en-US" sz="5150" dirty="0">
                <a:solidFill>
                  <a:srgbClr val="D6E5EF"/>
                </a:solidFill>
                <a:latin typeface="Roboto Slab" pitchFamily="34" charset="0"/>
                <a:ea typeface="Roboto Slab" pitchFamily="34" charset="-122"/>
                <a:cs typeface="Roboto Slab" pitchFamily="34" charset="-120"/>
              </a:rPr>
              <a:t>20%</a:t>
            </a:r>
            <a:endParaRPr lang="en-US" sz="5150" dirty="0"/>
          </a:p>
        </p:txBody>
      </p:sp>
      <p:sp>
        <p:nvSpPr>
          <p:cNvPr id="12" name="Text 9"/>
          <p:cNvSpPr/>
          <p:nvPr/>
        </p:nvSpPr>
        <p:spPr>
          <a:xfrm>
            <a:off x="10505003" y="6309003"/>
            <a:ext cx="2480905" cy="310158"/>
          </a:xfrm>
          <a:prstGeom prst="rect">
            <a:avLst/>
          </a:prstGeom>
          <a:noFill/>
          <a:ln/>
        </p:spPr>
        <p:txBody>
          <a:bodyPr wrap="none" lIns="0" tIns="0" rIns="0" bIns="0" rtlCol="0" anchor="t"/>
          <a:lstStyle/>
          <a:p>
            <a:pPr algn="ctr" indent="0" marL="0">
              <a:lnSpc>
                <a:spcPts val="2400"/>
              </a:lnSpc>
              <a:buNone/>
            </a:pPr>
            <a:r>
              <a:rPr lang="en-US" sz="1950" dirty="0">
                <a:solidFill>
                  <a:srgbClr val="D6E5EF"/>
                </a:solidFill>
                <a:latin typeface="Roboto Slab" pitchFamily="34" charset="0"/>
                <a:ea typeface="Roboto Slab" pitchFamily="34" charset="-122"/>
                <a:cs typeface="Roboto Slab" pitchFamily="34" charset="-120"/>
              </a:rPr>
              <a:t>Top Cohort</a:t>
            </a:r>
            <a:endParaRPr lang="en-US" sz="1950" dirty="0"/>
          </a:p>
        </p:txBody>
      </p:sp>
      <p:sp>
        <p:nvSpPr>
          <p:cNvPr id="13" name="Text 10"/>
          <p:cNvSpPr/>
          <p:nvPr/>
        </p:nvSpPr>
        <p:spPr>
          <a:xfrm>
            <a:off x="9654302" y="6738223"/>
            <a:ext cx="4182308" cy="635079"/>
          </a:xfrm>
          <a:prstGeom prst="rect">
            <a:avLst/>
          </a:prstGeom>
          <a:noFill/>
          <a:ln/>
        </p:spPr>
        <p:txBody>
          <a:bodyPr wrap="square" lIns="0" tIns="0" rIns="0" bIns="0" rtlCol="0" anchor="t"/>
          <a:lstStyle/>
          <a:p>
            <a:pPr algn="ctr" indent="0" marL="0">
              <a:lnSpc>
                <a:spcPts val="2500"/>
              </a:lnSpc>
              <a:buNone/>
            </a:pPr>
            <a:r>
              <a:rPr lang="en-US" sz="1550" dirty="0">
                <a:solidFill>
                  <a:srgbClr val="D6E5EF"/>
                </a:solidFill>
                <a:latin typeface="Roboto" pitchFamily="34" charset="0"/>
                <a:ea typeface="Roboto" pitchFamily="34" charset="-122"/>
                <a:cs typeface="Roboto" pitchFamily="34" charset="-120"/>
              </a:rPr>
              <a:t>Estimated proportion of users driving ~80% revenue—priority for personalized retention.</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2026-02-22T17:47:42Z</dcterms:created>
  <dcterms:modified xsi:type="dcterms:W3CDTF">2026-02-22T17:47:42Z</dcterms:modified>
</cp:coreProperties>
</file>